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9.xml" ContentType="application/vnd.openxmlformats-officedocument.theme+xml"/>
  <Override PartName="/ppt/tags/tag10.xml" ContentType="application/vnd.openxmlformats-officedocument.presentationml.tags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3" r:id="rId3"/>
    <p:sldMasterId id="2147483722" r:id="rId4"/>
    <p:sldMasterId id="2147483741" r:id="rId5"/>
    <p:sldMasterId id="2147483759" r:id="rId6"/>
    <p:sldMasterId id="2147483782" r:id="rId7"/>
    <p:sldMasterId id="2147483800" r:id="rId8"/>
    <p:sldMasterId id="2147483819" r:id="rId9"/>
  </p:sldMasterIdLst>
  <p:notesMasterIdLst>
    <p:notesMasterId r:id="rId23"/>
  </p:notesMasterIdLst>
  <p:sldIdLst>
    <p:sldId id="322" r:id="rId10"/>
    <p:sldId id="331" r:id="rId11"/>
    <p:sldId id="332" r:id="rId12"/>
    <p:sldId id="328" r:id="rId13"/>
    <p:sldId id="289" r:id="rId14"/>
    <p:sldId id="291" r:id="rId15"/>
    <p:sldId id="292" r:id="rId16"/>
    <p:sldId id="307" r:id="rId17"/>
    <p:sldId id="285" r:id="rId18"/>
    <p:sldId id="287" r:id="rId19"/>
    <p:sldId id="333" r:id="rId20"/>
    <p:sldId id="324" r:id="rId21"/>
    <p:sldId id="325" r:id="rId2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87DEE5-64EF-4276-AF8F-B56012FD5A11}">
          <p14:sldIdLst>
            <p14:sldId id="322"/>
            <p14:sldId id="331"/>
            <p14:sldId id="332"/>
            <p14:sldId id="328"/>
            <p14:sldId id="289"/>
            <p14:sldId id="291"/>
            <p14:sldId id="292"/>
            <p14:sldId id="307"/>
            <p14:sldId id="285"/>
            <p14:sldId id="287"/>
            <p14:sldId id="333"/>
            <p14:sldId id="324"/>
            <p14:sldId id="325"/>
          </p14:sldIdLst>
        </p14:section>
        <p14:section name="Untitled Section" id="{565D2BC7-C645-4A6D-97BC-FC5024C9427F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44" autoAdjust="0"/>
  </p:normalViewPr>
  <p:slideViewPr>
    <p:cSldViewPr snapToGrid="0">
      <p:cViewPr>
        <p:scale>
          <a:sx n="70" d="100"/>
          <a:sy n="70" d="100"/>
        </p:scale>
        <p:origin x="-677" y="-115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Patient refusal</c:v>
                </c:pt>
                <c:pt idx="1">
                  <c:v>Physician choice</c:v>
                </c:pt>
                <c:pt idx="2">
                  <c:v>Previous bleed</c:v>
                </c:pt>
                <c:pt idx="3">
                  <c:v>Contraindicated</c:v>
                </c:pt>
                <c:pt idx="4">
                  <c:v>Other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11.2</c:v>
                </c:pt>
                <c:pt idx="1">
                  <c:v>11.8</c:v>
                </c:pt>
                <c:pt idx="2">
                  <c:v>2.9</c:v>
                </c:pt>
                <c:pt idx="3">
                  <c:v>1.2</c:v>
                </c:pt>
                <c:pt idx="4">
                  <c:v>46.5</c:v>
                </c:pt>
                <c:pt idx="5">
                  <c:v>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63-4D64-BA93-2D8A55E25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65504"/>
        <c:axId val="26967040"/>
      </c:barChart>
      <c:catAx>
        <c:axId val="2696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967040"/>
        <c:crosses val="autoZero"/>
        <c:auto val="1"/>
        <c:lblAlgn val="ctr"/>
        <c:lblOffset val="100"/>
        <c:noMultiLvlLbl val="0"/>
      </c:catAx>
      <c:valAx>
        <c:axId val="26967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Proportion of patients (%)</a:t>
                </a:r>
              </a:p>
            </c:rich>
          </c:tx>
          <c:layout>
            <c:manualLayout>
              <c:xMode val="edge"/>
              <c:yMode val="edge"/>
              <c:x val="3.3614677343114514E-4"/>
              <c:y val="0.217986123827544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96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Frailty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B6-40C3-B71C-F0CF381E8F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Frailty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B6-40C3-B71C-F0CF381E8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76800"/>
        <c:axId val="27278336"/>
      </c:barChart>
      <c:catAx>
        <c:axId val="272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278336"/>
        <c:crosses val="autoZero"/>
        <c:auto val="1"/>
        <c:lblAlgn val="ctr"/>
        <c:lblOffset val="500"/>
        <c:noMultiLvlLbl val="0"/>
      </c:catAx>
      <c:valAx>
        <c:axId val="272783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/>
                  <a:t>Proportion of patients on OAC </a:t>
                </a:r>
              </a:p>
            </c:rich>
          </c:tx>
          <c:layout>
            <c:manualLayout>
              <c:xMode val="edge"/>
              <c:yMode val="edge"/>
              <c:x val="1.5898828369018066E-2"/>
              <c:y val="0.125223771757078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27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636435107116785E-2"/>
          <c:y val="0.93190390262561174"/>
          <c:w val="0.33744224663027395"/>
          <c:h val="6.2128478668406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20855388167"/>
          <c:y val="2.2882825597568216E-2"/>
          <c:w val="0.89285379144611832"/>
          <c:h val="0.75180665894319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treated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Elderly*</c:v>
                </c:pt>
                <c:pt idx="1">
                  <c:v>IHD</c:v>
                </c:pt>
                <c:pt idx="2">
                  <c:v>Diabetes</c:v>
                </c:pt>
                <c:pt idx="3">
                  <c:v>Renal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69</c:v>
                </c:pt>
                <c:pt idx="2">
                  <c:v>67</c:v>
                </c:pt>
                <c:pt idx="3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F9-4B57-8ED9-CADD9576CE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Elderly*</c:v>
                </c:pt>
                <c:pt idx="1">
                  <c:v>IHD</c:v>
                </c:pt>
                <c:pt idx="2">
                  <c:v>Diabetes</c:v>
                </c:pt>
                <c:pt idx="3">
                  <c:v>Renal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31</c:v>
                </c:pt>
                <c:pt idx="2">
                  <c:v>33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F9-4B57-8ED9-CADD9576C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7335296"/>
        <c:axId val="27354240"/>
      </c:barChart>
      <c:catAx>
        <c:axId val="27335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Comorbidities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354240"/>
        <c:crosses val="autoZero"/>
        <c:auto val="1"/>
        <c:lblAlgn val="ctr"/>
        <c:lblOffset val="500"/>
        <c:noMultiLvlLbl val="0"/>
      </c:catAx>
      <c:valAx>
        <c:axId val="273542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/>
                  <a:t>Proportion (%) of patients</a:t>
                </a:r>
              </a:p>
            </c:rich>
          </c:tx>
          <c:layout>
            <c:manualLayout>
              <c:xMode val="edge"/>
              <c:yMode val="edge"/>
              <c:x val="5.2772249258981737E-3"/>
              <c:y val="0.113958316427443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33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24084883710622E-2"/>
          <c:y val="0.92847408940664822"/>
          <c:w val="0.30047845272653673"/>
          <c:h val="6.8393439372006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DFE-4595-BABF-A66CB34DB98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DFE-4595-BABF-A66CB34DB98E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4.7</c:v>
                </c:pt>
                <c:pt idx="1">
                  <c:v>95.3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FE-4595-BABF-A66CB34DB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B47-4058-8A9A-BC1DB801C9E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B47-4058-8A9A-BC1DB801C9E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36.299999999999997</c:v>
                </c:pt>
                <c:pt idx="1">
                  <c:v>63.7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47-4058-8A9A-BC1DB801C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rgbClr val="2144C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1A-40CC-ADA2-CDC573E8B54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1A-40CC-ADA2-CDC573E8B54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55.5</c:v>
                </c:pt>
                <c:pt idx="1">
                  <c:v>44.5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1A-40CC-ADA2-CDC573E8B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rgbClr val="2144C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34-43DE-964F-ADF44F5443E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34-43DE-964F-ADF44F5443E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49.7</c:v>
                </c:pt>
                <c:pt idx="1">
                  <c:v>50.3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34-43DE-964F-ADF44F544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B7D-4432-BACA-939AF9CE3FB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B7D-4432-BACA-939AF9CE3FB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20.7</c:v>
                </c:pt>
                <c:pt idx="1">
                  <c:v>79.3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7D-4432-BACA-939AF9CE3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292-470B-8884-B7E452BBA82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292-470B-8884-B7E452BBA82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22.3</c:v>
                </c:pt>
                <c:pt idx="1">
                  <c:v>77.7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92-470B-8884-B7E452BBA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0.35648</cdr:x>
      <cdr:y>0.77398</cdr:y>
    </cdr:from>
    <cdr:to>
      <cdr:x>0.45558</cdr:x>
      <cdr:y>0.83471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25D715A1-711A-4978-997A-F6A6E603C954}"/>
            </a:ext>
          </a:extLst>
        </cdr:cNvPr>
        <cdr:cNvSpPr txBox="1"/>
      </cdr:nvSpPr>
      <cdr:spPr>
        <a:xfrm xmlns:a="http://schemas.openxmlformats.org/drawingml/2006/main">
          <a:off x="2214728" y="3137957"/>
          <a:ext cx="61566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n=695</a:t>
          </a:r>
          <a:endParaRPr lang="en-GB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BEDD7-5322-424D-99F9-B704A064366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E4A39-CE5E-4C32-A940-0282A6D1B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1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Cilj antikoagulantne terapije samim tim i NOAKa je sprječavanje </a:t>
            </a:r>
            <a:r>
              <a:rPr lang="hr-HR" sz="1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ishemijskog moždanog udara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Međutim jos uvijek je MU česta posljedica AF. Koji su razlozi?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E4A39-CE5E-4C32-A940-0282A6D1B0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13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CD487-588B-46EF-9525-7C3E08760C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921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Vidjeli smo da na neopravdano smanjenje doze značajno utiče strah od krvarenja. Ishod lijecenja zavisi</a:t>
            </a:r>
            <a:r>
              <a:rPr lang="hr-H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adekvatne doze lijecenja..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75371-F33B-465B-95ED-5DB4CFC6F02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58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Takav je zapravo i Xarelto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E4A39-CE5E-4C32-A940-0282A6D1B0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8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 smo imali samo VKA bio je otpor zbog straha krvarenja. Ne smijemo zaboraviti da smo dužni spriječiti MU i da je </a:t>
            </a:r>
            <a:r>
              <a:rPr lang="hr-HR" sz="1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krvarenje samo jedna od mogućih nuspojava liječenja koja nikako ne smije biti razlog neuvođenja terapije </a:t>
            </a:r>
          </a:p>
          <a:p>
            <a:pPr marL="0" indent="0">
              <a:buFont typeface="Arial" pitchFamily="34" charset="0"/>
              <a:buNone/>
            </a:pPr>
            <a:endParaRPr lang="hr-HR" b="1" dirty="0" smtClean="0">
              <a:solidFill>
                <a:srgbClr val="FF0000"/>
              </a:solidFill>
            </a:endParaRPr>
          </a:p>
          <a:p>
            <a:pPr marL="171441" indent="-171441">
              <a:buFont typeface="Arial" pitchFamily="34" charset="0"/>
              <a:buChar char="•"/>
            </a:pPr>
            <a:r>
              <a:rPr lang="en-GB" dirty="0" smtClean="0"/>
              <a:t>Right now bleeding is the dominating topic, but is this</a:t>
            </a:r>
            <a:r>
              <a:rPr lang="en-GB" baseline="0" dirty="0" smtClean="0"/>
              <a:t> appropriate? 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GB" baseline="0" dirty="0" smtClean="0"/>
              <a:t>Bleeding can usually be managed, whereas even if stroke is not fatal it can be severely disabling 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GB" baseline="0" dirty="0" smtClean="0"/>
              <a:t>Need to re-emphasize that stroke prevention should be the focus of anticoagulation use in patients with AF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2A04-9E3C-4CA4-8E37-57D068AB06B1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0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 NOACi su takoder pokazali bolji sigurnosni profil, međutim sta je zapravo sigurnost???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Prevencija moždanog udara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već svi znamo,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prevencija krvarenja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također, ali i veoma bitna stvar 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očuvanje bubrežne funkcije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E4A39-CE5E-4C32-A940-0282A6D1B0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5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CD487-588B-46EF-9525-7C3E08760C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37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1052513"/>
            <a:ext cx="5056187" cy="2843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osnovu podataka iz Garfield registra vidimo razloge neprimjenjivana antikoagulantne terapije: interesantan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podatak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odluka ljekara 11,8%, a navodeci kao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glavi faktor rizik od krvarenja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65%,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74CB1447-7970-43C1-B6D0-BDFFA303940B}" type="slidenum">
              <a:rPr lang="en-GB" smtClean="0">
                <a:solidFill>
                  <a:prstClr val="black"/>
                </a:solidFill>
              </a:rPr>
              <a:pPr defTabSz="914400"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1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Vidimo da pacijenti s komorbiditetima često nisu antikoagulirani, visok procenat kod renalnih pacijenata nije dobio adekvatnu antikoagulantnu terapiju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D030-48F8-40F1-894E-5BE8A3E312A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6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bi neki lijek djelovao treba se pravilno koristiti. Šta je razlog da se to ne odražava u stvarnom životu???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E4A39-CE5E-4C32-A940-0282A6D1B0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3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Pacijenti koji nisu pod adekvatnom antikoagulansnom terapijom imaju visok rizik moždanog udara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E4A39-CE5E-4C32-A940-0282A6D1B0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8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9413" y="685800"/>
            <a:ext cx="6099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 uporedimo Kliničke studije i stvarni život u kontekstu primjene adekvatne doze, vidjet ćemo da su najveća odstupanja kod Apixabana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stvarnom životu često se primjenjuju niže doze neopravdano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Kod pacijenata s bubrežnim popuštanjem, doza NOAKa se prilagođava, a kod Xarelta to je jedini parametar. Ako pogledamo analizu iz stvarnog života (retrospektivnih tvrdnji 13,392 pacijenata ) veliki broj pacijenata je na Apixabanu na smanjenoj dozi bez bubrežne indikacije.</a:t>
            </a:r>
            <a:endParaRPr lang="hr-HR" altLang="en-US" b="1" dirty="0" smtClean="0"/>
          </a:p>
          <a:p>
            <a:r>
              <a:rPr lang="en-GB" altLang="en-US" b="1" dirty="0" smtClean="0"/>
              <a:t>Abbreviations</a:t>
            </a:r>
            <a:endParaRPr lang="en-GB" altLang="en-US" b="1" dirty="0"/>
          </a:p>
          <a:p>
            <a:r>
              <a:rPr lang="en-GB" altLang="en-US" dirty="0"/>
              <a:t>BID: twice</a:t>
            </a:r>
            <a:r>
              <a:rPr lang="en-GB" altLang="en-US" baseline="0" dirty="0"/>
              <a:t> daily; OD: once daily</a:t>
            </a:r>
            <a:endParaRPr lang="en-GB" altLang="en-US" dirty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defRPr/>
            </a:pPr>
            <a:fld id="{58B91152-038C-4B20-9F74-C5B2781E3CD6}" type="slidenum">
              <a:rPr lang="en-GB" altLang="en-US" smtClean="0">
                <a:solidFill>
                  <a:srgbClr val="000000"/>
                </a:solidFill>
              </a:rPr>
              <a:pPr defTabSz="914400">
                <a:defRPr/>
              </a:pPr>
              <a:t>10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10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0" tIns="45718" rIns="91430" bIns="45718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5" y="5569506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5" y="5033099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91"/>
            <a:ext cx="1345251" cy="38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8" y="332736"/>
            <a:ext cx="7187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9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3203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767408" y="1412880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6528048" y="1412880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312123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6767" y="1412880"/>
            <a:ext cx="11088688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5995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5195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F23294-CC10-4C79-9DEC-3B40DD69016E}"/>
              </a:ext>
            </a:extLst>
          </p:cNvPr>
          <p:cNvSpPr txBox="1"/>
          <p:nvPr userDrawn="1"/>
        </p:nvSpPr>
        <p:spPr>
          <a:xfrm>
            <a:off x="7" y="6597747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73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4F2D7F"/>
                </a:solidFill>
              </a:rPr>
              <a:pPr algn="ctr" defTabSz="76773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4F2D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28CE21-F8F4-4930-A5E3-700EED813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0" y="6353097"/>
            <a:ext cx="1345252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1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3"/>
            <a:ext cx="11088000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767409" y="2132869"/>
            <a:ext cx="11088000" cy="10156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3224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767408" y="1412880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6528048" y="1412880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43024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3"/>
            <a:ext cx="11088000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767408" y="2132869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6528048" y="2132869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96921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767409" y="1412880"/>
            <a:ext cx="1108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8071" y="3789375"/>
            <a:ext cx="1108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50423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767408" y="1412880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/>
          </p:nvPr>
        </p:nvSpPr>
        <p:spPr>
          <a:xfrm>
            <a:off x="6528048" y="1412880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67409" y="3789375"/>
            <a:ext cx="1108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23066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,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3"/>
            <a:ext cx="11088000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7408" y="2132856"/>
            <a:ext cx="532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8" y="5229212"/>
            <a:ext cx="5328000" cy="382587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226588" indent="0">
              <a:buNone/>
              <a:defRPr/>
            </a:lvl2pPr>
            <a:lvl3pPr marL="459839" indent="0">
              <a:buNone/>
              <a:defRPr/>
            </a:lvl3pPr>
            <a:lvl4pPr marL="702421" indent="0">
              <a:buNone/>
              <a:defRPr/>
            </a:lvl4pPr>
            <a:lvl5pPr marL="159677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528048" y="2132869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98780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Pictur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7"/>
          </p:nvPr>
        </p:nvSpPr>
        <p:spPr>
          <a:xfrm>
            <a:off x="767409" y="1412883"/>
            <a:ext cx="11088000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9" y="5229203"/>
            <a:ext cx="11088000" cy="205184"/>
          </a:xfrm>
        </p:spPr>
        <p:txBody>
          <a:bodyPr>
            <a:sp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226588" indent="0">
              <a:buNone/>
              <a:defRPr/>
            </a:lvl2pPr>
            <a:lvl3pPr marL="459839" indent="0">
              <a:buNone/>
              <a:defRPr/>
            </a:lvl3pPr>
            <a:lvl4pPr marL="702421" indent="0">
              <a:buNone/>
              <a:defRPr/>
            </a:lvl4pPr>
            <a:lvl5pPr marL="159677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67409" y="2132856"/>
            <a:ext cx="1108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8289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6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767408" y="2132860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6528048" y="2132860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8811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7409" y="1412880"/>
            <a:ext cx="1108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811FAD-DC96-4789-811A-AF204A94D132}"/>
              </a:ext>
            </a:extLst>
          </p:cNvPr>
          <p:cNvSpPr txBox="1"/>
          <p:nvPr userDrawn="1"/>
        </p:nvSpPr>
        <p:spPr>
          <a:xfrm>
            <a:off x="7" y="6597747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73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4F2D7F"/>
                </a:solidFill>
              </a:rPr>
              <a:pPr algn="ctr" defTabSz="76773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4F2D7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465EA3F-2D12-4064-8030-FDF5CBAC4A74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14198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3768AD-837E-4B55-A843-B1AAA5704602}"/>
              </a:ext>
            </a:extLst>
          </p:cNvPr>
          <p:cNvSpPr txBox="1"/>
          <p:nvPr userDrawn="1"/>
        </p:nvSpPr>
        <p:spPr>
          <a:xfrm>
            <a:off x="7" y="6597747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73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4F2D7F"/>
                </a:solidFill>
              </a:rPr>
              <a:pPr algn="ctr" defTabSz="76773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4F2D7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1BD2C91-AAF8-4D18-AB5A-62F400C3E2E9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71459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text</a:t>
            </a:r>
            <a:endParaRPr lang="en-GB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9" y="137679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504"/>
              </a:spcBef>
              <a:buFont typeface="Wingdings" pitchFamily="2" charset="2"/>
              <a:buNone/>
              <a:defRPr sz="1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2977506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14923" y="1376378"/>
            <a:ext cx="11042649" cy="1015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7666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14923" y="1376378"/>
            <a:ext cx="11042649" cy="1015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466960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14923" y="1376378"/>
            <a:ext cx="11042649" cy="1015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5482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15578" r="56238" b="65042"/>
          <a:stretch>
            <a:fillRect/>
          </a:stretch>
        </p:blipFill>
        <p:spPr bwMode="auto">
          <a:xfrm>
            <a:off x="11" y="5"/>
            <a:ext cx="46609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3463"/>
            <a:ext cx="10363200" cy="276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3"/>
            <a:ext cx="8534400" cy="246221"/>
          </a:xfrm>
        </p:spPr>
        <p:txBody>
          <a:bodyPr/>
          <a:lstStyle>
            <a:lvl1pPr marL="0" indent="0" algn="ctr">
              <a:buNone/>
              <a:defRPr/>
            </a:lvl1pPr>
            <a:lvl2pPr marL="383877" indent="0" algn="ctr">
              <a:buNone/>
              <a:defRPr/>
            </a:lvl2pPr>
            <a:lvl3pPr marL="767751" indent="0" algn="ctr">
              <a:buNone/>
              <a:defRPr/>
            </a:lvl3pPr>
            <a:lvl4pPr marL="1151626" indent="0" algn="ctr">
              <a:buNone/>
              <a:defRPr/>
            </a:lvl4pPr>
            <a:lvl5pPr marL="1535502" indent="0" algn="ctr">
              <a:buNone/>
              <a:defRPr/>
            </a:lvl5pPr>
            <a:lvl6pPr marL="1919376" indent="0" algn="ctr">
              <a:buNone/>
              <a:defRPr/>
            </a:lvl6pPr>
            <a:lvl7pPr marL="2303253" indent="0" algn="ctr">
              <a:buNone/>
              <a:defRPr/>
            </a:lvl7pPr>
            <a:lvl8pPr marL="2687127" indent="0" algn="ctr">
              <a:buNone/>
              <a:defRPr/>
            </a:lvl8pPr>
            <a:lvl9pPr marL="307100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245228"/>
            <a:ext cx="2844800" cy="476251"/>
          </a:xfrm>
          <a:prstGeom prst="rect">
            <a:avLst/>
          </a:prstGeom>
        </p:spPr>
        <p:txBody>
          <a:bodyPr lIns="76765" tIns="38382" rIns="76765" bIns="38382"/>
          <a:lstStyle>
            <a:lvl1pPr>
              <a:defRPr/>
            </a:lvl1pPr>
          </a:lstStyle>
          <a:p>
            <a:pPr defTabSz="767735">
              <a:defRPr/>
            </a:pPr>
            <a:endParaRPr lang="bs-Latn-BA" sz="16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245228"/>
            <a:ext cx="2844800" cy="476251"/>
          </a:xfrm>
          <a:prstGeom prst="rect">
            <a:avLst/>
          </a:prstGeom>
        </p:spPr>
        <p:txBody>
          <a:bodyPr lIns="76765" tIns="38382" rIns="76765" bIns="38382"/>
          <a:lstStyle>
            <a:lvl1pPr>
              <a:defRPr/>
            </a:lvl1pPr>
          </a:lstStyle>
          <a:p>
            <a:pPr defTabSz="767735">
              <a:defRPr/>
            </a:pPr>
            <a:fld id="{89EC7500-93AB-479A-BCE8-91A3DDAF8564}" type="slidenum">
              <a:rPr lang="bs-Latn-BA" sz="1600" smtClean="0">
                <a:solidFill>
                  <a:srgbClr val="000000"/>
                </a:solidFill>
              </a:rPr>
              <a:pPr defTabSz="767735">
                <a:defRPr/>
              </a:pPr>
              <a:t>‹#›</a:t>
            </a:fld>
            <a:endParaRPr lang="bs-Latn-BA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71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06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4" y="5569502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4" y="5033095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4" y="332736"/>
            <a:ext cx="7187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6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3203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vascu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3143243" y="5531456"/>
            <a:ext cx="468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43244" y="5569502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2841" y="4645300"/>
            <a:ext cx="4680000" cy="775597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40" y="332736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F0F0F2-31C8-406A-BDED-A402FBFC4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1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2" pos="198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6" y="3769302"/>
            <a:ext cx="10658476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35"/>
            <a:ext cx="10658475" cy="387799"/>
          </a:xfrm>
        </p:spPr>
        <p:txBody>
          <a:bodyPr wrap="square" anchor="ctr" anchorCtr="0">
            <a:sp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DC8161-B532-4404-8F0C-1E3236339E80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B6EF668-52E7-404A-99A6-C0F6FC687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74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1">
          <p15:clr>
            <a:srgbClr val="FBAE40"/>
          </p15:clr>
        </p15:guide>
        <p15:guide id="2" pos="7197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767409" y="1412876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8071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585697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purp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5" y="3769302"/>
            <a:ext cx="106219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35"/>
            <a:ext cx="10621963" cy="387799"/>
          </a:xfrm>
        </p:spPr>
        <p:txBody>
          <a:bodyPr wrap="square" anchor="ctr" anchorCtr="0">
            <a:sp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6B65CF-5928-4762-AC86-B8170CC45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7640"/>
            <a:ext cx="1345251" cy="373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1D49DA2-DA0B-4BA9-9C4C-72E0B38337FB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FFFFF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2352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1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image)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06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4" y="5569502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4" y="5033095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051098-6FEB-4978-AE71-D9EFBE9EC9A9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807F83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80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77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3203">
          <p15:clr>
            <a:srgbClr val="FBAE40"/>
          </p15:clr>
        </p15:guide>
        <p15:guide id="2" pos="3296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6765" y="1412878"/>
            <a:ext cx="11088688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7390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111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F23294-CC10-4C79-9DEC-3B40DD69016E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28CE21-F8F4-4930-A5E3-700EED813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491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2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767409" y="2132858"/>
            <a:ext cx="11088000" cy="117724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2141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767408" y="141287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6528048" y="141287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38762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2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76740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652804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7656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767409" y="1412876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8071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006927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76740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/>
          </p:nvPr>
        </p:nvSpPr>
        <p:spPr>
          <a:xfrm>
            <a:off x="652804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67409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220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76740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/>
          </p:nvPr>
        </p:nvSpPr>
        <p:spPr>
          <a:xfrm>
            <a:off x="652804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67409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432076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,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2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7408" y="2132855"/>
            <a:ext cx="532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>
            <a:noAutofit/>
          </a:bodyPr>
          <a:lstStyle>
            <a:lvl1pPr>
              <a:defRPr sz="19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8" y="5229205"/>
            <a:ext cx="5328000" cy="382587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861" indent="0">
              <a:buNone/>
              <a:defRPr/>
            </a:lvl2pPr>
            <a:lvl3pPr marL="547660" indent="0">
              <a:buNone/>
              <a:defRPr/>
            </a:lvl3pPr>
            <a:lvl4pPr marL="836571" indent="0">
              <a:buNone/>
              <a:defRPr/>
            </a:lvl4pPr>
            <a:lvl5pPr marL="1901731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52804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335026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Pictur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7"/>
          </p:nvPr>
        </p:nvSpPr>
        <p:spPr>
          <a:xfrm>
            <a:off x="767409" y="1412882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9" y="5229201"/>
            <a:ext cx="11088000" cy="230832"/>
          </a:xfrm>
        </p:spPr>
        <p:txBody>
          <a:bodyPr>
            <a:sp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861" indent="0">
              <a:buNone/>
              <a:defRPr/>
            </a:lvl2pPr>
            <a:lvl3pPr marL="547660" indent="0">
              <a:buNone/>
              <a:defRPr/>
            </a:lvl3pPr>
            <a:lvl4pPr marL="836571" indent="0">
              <a:buNone/>
              <a:defRPr/>
            </a:lvl4pPr>
            <a:lvl5pPr marL="1901731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67409" y="2132855"/>
            <a:ext cx="1108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363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7409" y="1412878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11FAD-DC96-4789-811A-AF204A94D13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465EA3F-2D12-4064-8030-FDF5CBAC4A74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47379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3768AD-837E-4B55-A843-B1AAA570460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1BD2C91-AAF8-4D18-AB5A-62F400C3E2E9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264849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05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1" y="5569500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1" y="5033095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6"/>
            <a:ext cx="1345251" cy="38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3" y="332736"/>
            <a:ext cx="7187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7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3203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vascu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3143241" y="5531456"/>
            <a:ext cx="468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43241" y="5569500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2841" y="4645299"/>
            <a:ext cx="4680000" cy="775597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40" y="332736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F0F0F2-31C8-406A-BDED-A402FBFC4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6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84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pos="198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3" y="3769300"/>
            <a:ext cx="10658476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35"/>
            <a:ext cx="10658475" cy="387799"/>
          </a:xfrm>
        </p:spPr>
        <p:txBody>
          <a:bodyPr wrap="square" anchor="ctr" anchorCtr="0">
            <a:sp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DC8161-B532-4404-8F0C-1E3236339E80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6EF668-52E7-404A-99A6-C0F6FC687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6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100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1">
          <p15:clr>
            <a:srgbClr val="FBAE40"/>
          </p15:clr>
        </p15:guide>
        <p15:guide id="2" pos="7197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purp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5" y="3769300"/>
            <a:ext cx="106219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35"/>
            <a:ext cx="10621963" cy="387799"/>
          </a:xfrm>
        </p:spPr>
        <p:txBody>
          <a:bodyPr wrap="square" anchor="ctr" anchorCtr="0">
            <a:sp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6B65CF-5928-4762-AC86-B8170CC45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7636"/>
            <a:ext cx="1345251" cy="373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D49DA2-DA0B-4BA9-9C4C-72E0B38337FB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FFFFF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492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1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image)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05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1" y="5569500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1" y="5033095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6"/>
            <a:ext cx="1345251" cy="382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051098-6FEB-4978-AE71-D9EFBE9EC9A9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807F83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80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21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3203">
          <p15:clr>
            <a:srgbClr val="FBAE40"/>
          </p15:clr>
        </p15:guide>
        <p15:guide id="2" pos="3296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6764" y="1412878"/>
            <a:ext cx="11088688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47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,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6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7408" y="2132855"/>
            <a:ext cx="532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>
            <a:noAutofit/>
          </a:bodyPr>
          <a:lstStyle>
            <a:lvl1pPr>
              <a:defRPr sz="19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8" y="5229205"/>
            <a:ext cx="5328000" cy="382587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841" indent="0">
              <a:buNone/>
              <a:defRPr/>
            </a:lvl2pPr>
            <a:lvl3pPr marL="547620" indent="0">
              <a:buNone/>
              <a:defRPr/>
            </a:lvl3pPr>
            <a:lvl4pPr marL="836510" indent="0">
              <a:buNone/>
              <a:defRPr/>
            </a:lvl4pPr>
            <a:lvl5pPr marL="1901587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528048" y="2132860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403678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5374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F23294-CC10-4C79-9DEC-3B40DD69016E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28CE21-F8F4-4930-A5E3-700EED813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6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978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8" y="1412881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767408" y="2132858"/>
            <a:ext cx="11088000" cy="117724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1160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767408" y="141287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6528048" y="141287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946874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8" y="1412881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76740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652804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7855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767408" y="1412876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8069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645643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76740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/>
          </p:nvPr>
        </p:nvSpPr>
        <p:spPr>
          <a:xfrm>
            <a:off x="652804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67408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54947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,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8" y="1412881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7408" y="2132855"/>
            <a:ext cx="532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>
            <a:noAutofit/>
          </a:bodyPr>
          <a:lstStyle>
            <a:lvl1pPr>
              <a:defRPr sz="19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8" y="5229205"/>
            <a:ext cx="5328000" cy="382587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861" indent="0">
              <a:buNone/>
              <a:defRPr/>
            </a:lvl2pPr>
            <a:lvl3pPr marL="547660" indent="0">
              <a:buNone/>
              <a:defRPr/>
            </a:lvl3pPr>
            <a:lvl4pPr marL="836571" indent="0">
              <a:buNone/>
              <a:defRPr/>
            </a:lvl4pPr>
            <a:lvl5pPr marL="1901731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52804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391848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Pictur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7"/>
          </p:nvPr>
        </p:nvSpPr>
        <p:spPr>
          <a:xfrm>
            <a:off x="767408" y="1412881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8" y="5229201"/>
            <a:ext cx="11088000" cy="230832"/>
          </a:xfrm>
        </p:spPr>
        <p:txBody>
          <a:bodyPr>
            <a:sp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861" indent="0">
              <a:buNone/>
              <a:defRPr/>
            </a:lvl2pPr>
            <a:lvl3pPr marL="547660" indent="0">
              <a:buNone/>
              <a:defRPr/>
            </a:lvl3pPr>
            <a:lvl4pPr marL="836571" indent="0">
              <a:buNone/>
              <a:defRPr/>
            </a:lvl4pPr>
            <a:lvl5pPr marL="1901731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67408" y="2132855"/>
            <a:ext cx="1108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181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7408" y="1412878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811FAD-DC96-4789-811A-AF204A94D13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465EA3F-2D12-4064-8030-FDF5CBAC4A74}"/>
              </a:ext>
            </a:extLst>
          </p:cNvPr>
          <p:cNvCxnSpPr/>
          <p:nvPr userDrawn="1"/>
        </p:nvCxnSpPr>
        <p:spPr bwMode="auto">
          <a:xfrm>
            <a:off x="767408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823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Pictur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7"/>
          </p:nvPr>
        </p:nvSpPr>
        <p:spPr>
          <a:xfrm>
            <a:off x="767409" y="1412886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9" y="5229201"/>
            <a:ext cx="11088000" cy="230832"/>
          </a:xfrm>
        </p:spPr>
        <p:txBody>
          <a:bodyPr>
            <a:sp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841" indent="0">
              <a:buNone/>
              <a:defRPr/>
            </a:lvl2pPr>
            <a:lvl3pPr marL="547620" indent="0">
              <a:buNone/>
              <a:defRPr/>
            </a:lvl3pPr>
            <a:lvl4pPr marL="836510" indent="0">
              <a:buNone/>
              <a:defRPr/>
            </a:lvl4pPr>
            <a:lvl5pPr marL="1901587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67409" y="2132855"/>
            <a:ext cx="1108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537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3768AD-837E-4B55-A843-B1AAA570460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1BD2C91-AAF8-4D18-AB5A-62F400C3E2E9}"/>
              </a:ext>
            </a:extLst>
          </p:cNvPr>
          <p:cNvCxnSpPr/>
          <p:nvPr userDrawn="1"/>
        </p:nvCxnSpPr>
        <p:spPr bwMode="auto">
          <a:xfrm>
            <a:off x="767408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519791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4" y="1412878"/>
            <a:ext cx="11088688" cy="14850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91436" tIns="45718" rIns="91436" bIns="45718"/>
          <a:lstStyle/>
          <a:p>
            <a:pPr defTabSz="914354"/>
            <a:fld id="{BF82D31E-A3EA-498A-AD43-F5DD2A8274FD}" type="datetimeFigureOut">
              <a:rPr lang="en-US" smtClean="0">
                <a:solidFill>
                  <a:srgbClr val="000000"/>
                </a:solidFill>
              </a:rPr>
              <a:pPr defTabSz="914354"/>
              <a:t>9/23/2019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1436" tIns="45718" rIns="91436" bIns="45718"/>
          <a:lstStyle/>
          <a:p>
            <a:pPr defTabSz="914354"/>
            <a:fld id="{E247A4D9-F1C5-47CD-9359-9158D238D63B}" type="slidenum">
              <a:rPr lang="en-US" smtClean="0">
                <a:solidFill>
                  <a:srgbClr val="000000"/>
                </a:solidFill>
              </a:rPr>
              <a:pPr defTabSz="914354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948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05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1" y="5569500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1" y="5033095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6"/>
            <a:ext cx="1345251" cy="38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3" y="332736"/>
            <a:ext cx="7187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8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3203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vascu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3143241" y="5531456"/>
            <a:ext cx="468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43241" y="5569500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2841" y="4645299"/>
            <a:ext cx="4680000" cy="775597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40" y="332736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F0F0F2-31C8-406A-BDED-A402FBFC4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6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13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pos="198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3" y="3769300"/>
            <a:ext cx="10658476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35"/>
            <a:ext cx="10658475" cy="387799"/>
          </a:xfrm>
        </p:spPr>
        <p:txBody>
          <a:bodyPr wrap="square" anchor="ctr" anchorCtr="0">
            <a:sp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DC8161-B532-4404-8F0C-1E3236339E80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6EF668-52E7-404A-99A6-C0F6FC687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6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684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1">
          <p15:clr>
            <a:srgbClr val="FBAE40"/>
          </p15:clr>
        </p15:guide>
        <p15:guide id="2" pos="7197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purp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5" y="3769300"/>
            <a:ext cx="106219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35"/>
            <a:ext cx="10621963" cy="387799"/>
          </a:xfrm>
        </p:spPr>
        <p:txBody>
          <a:bodyPr wrap="square" anchor="ctr" anchorCtr="0">
            <a:sp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6B65CF-5928-4762-AC86-B8170CC45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7636"/>
            <a:ext cx="1345251" cy="373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D49DA2-DA0B-4BA9-9C4C-72E0B38337FB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FFFFF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74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1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image)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05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1" y="5569500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1" y="5033095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6"/>
            <a:ext cx="1345251" cy="382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051098-6FEB-4978-AE71-D9EFBE9EC9A9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807F83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80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15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3203">
          <p15:clr>
            <a:srgbClr val="FBAE40"/>
          </p15:clr>
        </p15:guide>
        <p15:guide id="2" pos="3296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6764" y="1412878"/>
            <a:ext cx="11088688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5471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0246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F23294-CC10-4C79-9DEC-3B40DD69016E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28CE21-F8F4-4930-A5E3-700EED813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6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7409" y="1412880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11FAD-DC96-4789-811A-AF204A94D13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465EA3F-2D12-4064-8030-FDF5CBAC4A74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71983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8" y="1412881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767408" y="2132858"/>
            <a:ext cx="11088000" cy="117724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3407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767408" y="141287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6528048" y="141287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29109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8" y="1412881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76740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652804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1852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767408" y="1412876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8069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90881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76740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/>
          </p:nvPr>
        </p:nvSpPr>
        <p:spPr>
          <a:xfrm>
            <a:off x="652804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67408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754224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,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8" y="1412881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7408" y="2132855"/>
            <a:ext cx="532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>
            <a:noAutofit/>
          </a:bodyPr>
          <a:lstStyle>
            <a:lvl1pPr>
              <a:defRPr sz="19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8" y="5229205"/>
            <a:ext cx="5328000" cy="382587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861" indent="0">
              <a:buNone/>
              <a:defRPr/>
            </a:lvl2pPr>
            <a:lvl3pPr marL="547660" indent="0">
              <a:buNone/>
              <a:defRPr/>
            </a:lvl3pPr>
            <a:lvl4pPr marL="836571" indent="0">
              <a:buNone/>
              <a:defRPr/>
            </a:lvl4pPr>
            <a:lvl5pPr marL="1901731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52804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521231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Pictur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7"/>
          </p:nvPr>
        </p:nvSpPr>
        <p:spPr>
          <a:xfrm>
            <a:off x="767408" y="1412881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8" y="5229201"/>
            <a:ext cx="11088000" cy="230832"/>
          </a:xfrm>
        </p:spPr>
        <p:txBody>
          <a:bodyPr>
            <a:sp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861" indent="0">
              <a:buNone/>
              <a:defRPr/>
            </a:lvl2pPr>
            <a:lvl3pPr marL="547660" indent="0">
              <a:buNone/>
              <a:defRPr/>
            </a:lvl3pPr>
            <a:lvl4pPr marL="836571" indent="0">
              <a:buNone/>
              <a:defRPr/>
            </a:lvl4pPr>
            <a:lvl5pPr marL="1901731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67408" y="2132855"/>
            <a:ext cx="1108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5291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7408" y="1412878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811FAD-DC96-4789-811A-AF204A94D13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465EA3F-2D12-4064-8030-FDF5CBAC4A74}"/>
              </a:ext>
            </a:extLst>
          </p:cNvPr>
          <p:cNvCxnSpPr/>
          <p:nvPr userDrawn="1"/>
        </p:nvCxnSpPr>
        <p:spPr bwMode="auto">
          <a:xfrm>
            <a:off x="767408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859468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3768AD-837E-4B55-A843-B1AAA570460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1BD2C91-AAF8-4D18-AB5A-62F400C3E2E9}"/>
              </a:ext>
            </a:extLst>
          </p:cNvPr>
          <p:cNvCxnSpPr/>
          <p:nvPr userDrawn="1"/>
        </p:nvCxnSpPr>
        <p:spPr bwMode="auto">
          <a:xfrm>
            <a:off x="767408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262946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4" y="1412878"/>
            <a:ext cx="11088688" cy="14850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91436" tIns="45718" rIns="91436" bIns="45718"/>
          <a:lstStyle/>
          <a:p>
            <a:pPr defTabSz="914354"/>
            <a:fld id="{BF82D31E-A3EA-498A-AD43-F5DD2A8274FD}" type="datetimeFigureOut">
              <a:rPr lang="en-US" smtClean="0">
                <a:solidFill>
                  <a:srgbClr val="000000"/>
                </a:solidFill>
              </a:rPr>
              <a:pPr defTabSz="914354"/>
              <a:t>9/23/2019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1436" tIns="45718" rIns="91436" bIns="45718"/>
          <a:lstStyle/>
          <a:p>
            <a:pPr defTabSz="914354"/>
            <a:fld id="{E247A4D9-F1C5-47CD-9359-9158D238D63B}" type="slidenum">
              <a:rPr lang="en-US" smtClean="0">
                <a:solidFill>
                  <a:srgbClr val="000000"/>
                </a:solidFill>
              </a:rPr>
              <a:pPr defTabSz="914354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0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3768AD-837E-4B55-A843-B1AAA570460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1BD2C91-AAF8-4D18-AB5A-62F400C3E2E9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6997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ECB26-9294-4F6C-8A01-C8A9AF92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A8B8AD-CF4B-49D2-B3F5-CEA412AD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5" y="1412881"/>
            <a:ext cx="11088688" cy="8887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E4E344A-E83D-4899-8DA8-518E09609F94}"/>
              </a:ext>
            </a:extLst>
          </p:cNvPr>
          <p:cNvCxnSpPr/>
          <p:nvPr userDrawn="1"/>
        </p:nvCxnSpPr>
        <p:spPr>
          <a:xfrm>
            <a:off x="838204" y="1404595"/>
            <a:ext cx="10874375" cy="0"/>
          </a:xfrm>
          <a:prstGeom prst="line">
            <a:avLst/>
          </a:prstGeom>
          <a:ln w="28575">
            <a:solidFill>
              <a:srgbClr val="003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7A9C93-10E1-4C5C-B6D0-3B0EE339B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03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11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757" tIns="38382" rIns="76757" bIns="38382"/>
          <a:lstStyle/>
          <a:p>
            <a:pPr defTabSz="767675" fontAlgn="base">
              <a:spcBef>
                <a:spcPct val="5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5" y="5569499"/>
            <a:ext cx="6623051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5" y="5088510"/>
            <a:ext cx="6623051" cy="332399"/>
          </a:xfrm>
        </p:spPr>
        <p:txBody>
          <a:bodyPr wrap="square">
            <a:sp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1" y="6353101"/>
            <a:ext cx="1345252" cy="38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9" y="332737"/>
            <a:ext cx="7187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01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3203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vascu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3143243" y="5531456"/>
            <a:ext cx="468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0" tIns="45718" rIns="91430" bIns="45718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43245" y="5569506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2841" y="4645300"/>
            <a:ext cx="4680000" cy="775597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40" y="332736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F0F0F2-31C8-406A-BDED-A402FBFC4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91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0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2" pos="19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vascu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3143243" y="5531456"/>
            <a:ext cx="468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757" tIns="38382" rIns="76757" bIns="38382"/>
          <a:lstStyle/>
          <a:p>
            <a:pPr defTabSz="767675" fontAlgn="base">
              <a:spcBef>
                <a:spcPct val="5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43245" y="5569499"/>
            <a:ext cx="6623051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2841" y="5088513"/>
            <a:ext cx="4680000" cy="332399"/>
          </a:xfrm>
        </p:spPr>
        <p:txBody>
          <a:bodyPr wrap="square">
            <a:spAutoFit/>
          </a:bodyPr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40" y="332737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F0F0F2-31C8-406A-BDED-A402FBFC4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1" y="6353101"/>
            <a:ext cx="1345252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7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2" pos="19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71" y="3769299"/>
            <a:ext cx="10658476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1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75" y="2831349"/>
            <a:ext cx="10658476" cy="332399"/>
          </a:xfrm>
        </p:spPr>
        <p:txBody>
          <a:bodyPr wrap="square" anchor="ctr" anchorCtr="0">
            <a:sp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DC8161-B532-4404-8F0C-1E3236339E80}"/>
              </a:ext>
            </a:extLst>
          </p:cNvPr>
          <p:cNvSpPr txBox="1"/>
          <p:nvPr userDrawn="1"/>
        </p:nvSpPr>
        <p:spPr>
          <a:xfrm>
            <a:off x="7" y="6597748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67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4F2D7F"/>
                </a:solidFill>
              </a:rPr>
              <a:pPr algn="ctr" defTabSz="76767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6EF668-52E7-404A-99A6-C0F6FC687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1" y="6353101"/>
            <a:ext cx="1345252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79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1">
          <p15:clr>
            <a:srgbClr val="FBAE40"/>
          </p15:clr>
        </p15:guide>
        <p15:guide id="2" pos="7197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purp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8" y="3769299"/>
            <a:ext cx="10621963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8" y="2831349"/>
            <a:ext cx="10621963" cy="332399"/>
          </a:xfrm>
        </p:spPr>
        <p:txBody>
          <a:bodyPr wrap="square" anchor="ctr" anchorCtr="0">
            <a:sp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6B65CF-5928-4762-AC86-B8170CC45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1" y="6357644"/>
            <a:ext cx="1345252" cy="373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D49DA2-DA0B-4BA9-9C4C-72E0B38337FB}"/>
              </a:ext>
            </a:extLst>
          </p:cNvPr>
          <p:cNvSpPr txBox="1"/>
          <p:nvPr userDrawn="1"/>
        </p:nvSpPr>
        <p:spPr>
          <a:xfrm>
            <a:off x="7" y="6597748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67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FFFFFF"/>
                </a:solidFill>
              </a:rPr>
              <a:pPr algn="ctr" defTabSz="76767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60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1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image)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11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757" tIns="38382" rIns="76757" bIns="38382"/>
          <a:lstStyle/>
          <a:p>
            <a:pPr defTabSz="767675" fontAlgn="base">
              <a:spcBef>
                <a:spcPct val="5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5" y="5569499"/>
            <a:ext cx="6623051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5" y="5088510"/>
            <a:ext cx="6623051" cy="332399"/>
          </a:xfrm>
        </p:spPr>
        <p:txBody>
          <a:bodyPr wrap="square">
            <a:sp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1" y="6353101"/>
            <a:ext cx="1345252" cy="382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051098-6FEB-4978-AE71-D9EFBE9EC9A9}"/>
              </a:ext>
            </a:extLst>
          </p:cNvPr>
          <p:cNvSpPr txBox="1"/>
          <p:nvPr userDrawn="1"/>
        </p:nvSpPr>
        <p:spPr>
          <a:xfrm>
            <a:off x="7" y="6597748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67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807F83"/>
                </a:solidFill>
              </a:rPr>
              <a:pPr algn="ctr" defTabSz="76767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80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55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3203">
          <p15:clr>
            <a:srgbClr val="FBAE40"/>
          </p15:clr>
        </p15:guide>
        <p15:guide id="2" pos="329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6767" y="1412880"/>
            <a:ext cx="11088688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924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581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F23294-CC10-4C79-9DEC-3B40DD69016E}"/>
              </a:ext>
            </a:extLst>
          </p:cNvPr>
          <p:cNvSpPr txBox="1"/>
          <p:nvPr userDrawn="1"/>
        </p:nvSpPr>
        <p:spPr>
          <a:xfrm>
            <a:off x="7" y="6597748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67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4F2D7F"/>
                </a:solidFill>
              </a:rPr>
              <a:pPr algn="ctr" defTabSz="76767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4F2D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28CE21-F8F4-4930-A5E3-700EED813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1" y="6353101"/>
            <a:ext cx="1345252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17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3"/>
            <a:ext cx="11088000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767409" y="2132873"/>
            <a:ext cx="11088000" cy="10156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907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767408" y="1412880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6528048" y="1412880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22134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3"/>
            <a:ext cx="11088000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767408" y="2132873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6528048" y="2132873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70081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7" y="3769306"/>
            <a:ext cx="10658476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39"/>
            <a:ext cx="10658475" cy="387799"/>
          </a:xfrm>
        </p:spPr>
        <p:txBody>
          <a:bodyPr wrap="square" anchor="ctr" anchorCtr="0">
            <a:sp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DC8161-B532-4404-8F0C-1E3236339E80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B6EF668-52E7-404A-99A6-C0F6FC687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91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9216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1">
          <p15:clr>
            <a:srgbClr val="FBAE40"/>
          </p15:clr>
        </p15:guide>
        <p15:guide id="2" pos="7197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767409" y="1412880"/>
            <a:ext cx="1108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8071" y="3789379"/>
            <a:ext cx="1108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9772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767408" y="1412880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/>
          </p:nvPr>
        </p:nvSpPr>
        <p:spPr>
          <a:xfrm>
            <a:off x="6528048" y="1412880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67409" y="3789379"/>
            <a:ext cx="1108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40465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,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3"/>
            <a:ext cx="11088000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7408" y="2132856"/>
            <a:ext cx="532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8" y="5229213"/>
            <a:ext cx="5328000" cy="382587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226572" indent="0">
              <a:buNone/>
              <a:defRPr/>
            </a:lvl2pPr>
            <a:lvl3pPr marL="459803" indent="0">
              <a:buNone/>
              <a:defRPr/>
            </a:lvl3pPr>
            <a:lvl4pPr marL="702369" indent="0">
              <a:buNone/>
              <a:defRPr/>
            </a:lvl4pPr>
            <a:lvl5pPr marL="159665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528048" y="2132873"/>
            <a:ext cx="532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81641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Pictur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7"/>
          </p:nvPr>
        </p:nvSpPr>
        <p:spPr>
          <a:xfrm>
            <a:off x="767409" y="1412883"/>
            <a:ext cx="11088000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9" y="5229203"/>
            <a:ext cx="11088000" cy="205184"/>
          </a:xfrm>
        </p:spPr>
        <p:txBody>
          <a:bodyPr>
            <a:sp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226572" indent="0">
              <a:buNone/>
              <a:defRPr/>
            </a:lvl2pPr>
            <a:lvl3pPr marL="459803" indent="0">
              <a:buNone/>
              <a:defRPr/>
            </a:lvl3pPr>
            <a:lvl4pPr marL="702369" indent="0">
              <a:buNone/>
              <a:defRPr/>
            </a:lvl4pPr>
            <a:lvl5pPr marL="159665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67409" y="2132856"/>
            <a:ext cx="1108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569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7409" y="1412880"/>
            <a:ext cx="11088000" cy="1015663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811FAD-DC96-4789-811A-AF204A94D132}"/>
              </a:ext>
            </a:extLst>
          </p:cNvPr>
          <p:cNvSpPr txBox="1"/>
          <p:nvPr userDrawn="1"/>
        </p:nvSpPr>
        <p:spPr>
          <a:xfrm>
            <a:off x="7" y="6597748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67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4F2D7F"/>
                </a:solidFill>
              </a:rPr>
              <a:pPr algn="ctr" defTabSz="76767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4F2D7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465EA3F-2D12-4064-8030-FDF5CBAC4A74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94683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3768AD-837E-4B55-A843-B1AAA5704602}"/>
              </a:ext>
            </a:extLst>
          </p:cNvPr>
          <p:cNvSpPr txBox="1"/>
          <p:nvPr userDrawn="1"/>
        </p:nvSpPr>
        <p:spPr>
          <a:xfrm>
            <a:off x="7" y="6597748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67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4F2D7F"/>
                </a:solidFill>
              </a:rPr>
              <a:pPr algn="ctr" defTabSz="76767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4F2D7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1BD2C91-AAF8-4D18-AB5A-62F400C3E2E9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4609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text</a:t>
            </a:r>
            <a:endParaRPr lang="en-GB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40" y="1376798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504"/>
              </a:spcBef>
              <a:buFont typeface="Wingdings" pitchFamily="2" charset="2"/>
              <a:buNone/>
              <a:defRPr sz="1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551419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14923" y="1376382"/>
            <a:ext cx="11042649" cy="1015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6723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14923" y="1376382"/>
            <a:ext cx="11042649" cy="1015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47669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14923" y="1376382"/>
            <a:ext cx="11042649" cy="1015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845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purp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5" y="3769306"/>
            <a:ext cx="106219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39"/>
            <a:ext cx="10621963" cy="387799"/>
          </a:xfrm>
        </p:spPr>
        <p:txBody>
          <a:bodyPr wrap="square" anchor="ctr" anchorCtr="0">
            <a:sp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6B65CF-5928-4762-AC86-B8170CC45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7640"/>
            <a:ext cx="1345251" cy="373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1D49DA2-DA0B-4BA9-9C4C-72E0B38337FB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FFFFF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298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1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7" y="1412891"/>
            <a:ext cx="11088688" cy="12721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99" y="6245229"/>
            <a:ext cx="2844800" cy="476251"/>
          </a:xfrm>
          <a:prstGeom prst="rect">
            <a:avLst/>
          </a:prstGeom>
          <a:ln/>
        </p:spPr>
        <p:txBody>
          <a:bodyPr lIns="76759" tIns="38382" rIns="76759" bIns="38382"/>
          <a:lstStyle>
            <a:lvl1pPr>
              <a:defRPr/>
            </a:lvl1pPr>
          </a:lstStyle>
          <a:p>
            <a:pPr defTabSz="767675">
              <a:defRPr/>
            </a:pPr>
            <a:endParaRPr lang="bs-Latn-BA" sz="16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5229"/>
            <a:ext cx="2844800" cy="476251"/>
          </a:xfrm>
          <a:prstGeom prst="rect">
            <a:avLst/>
          </a:prstGeom>
          <a:ln/>
        </p:spPr>
        <p:txBody>
          <a:bodyPr lIns="76759" tIns="38382" rIns="76759" bIns="38382"/>
          <a:lstStyle>
            <a:lvl1pPr>
              <a:defRPr/>
            </a:lvl1pPr>
          </a:lstStyle>
          <a:p>
            <a:pPr defTabSz="767675">
              <a:defRPr/>
            </a:pPr>
            <a:fld id="{C35163B6-6AEF-4494-90ED-C4FB33726BCE}" type="slidenum">
              <a:rPr lang="bs-Latn-BA" sz="1600" smtClean="0">
                <a:solidFill>
                  <a:srgbClr val="000000"/>
                </a:solidFill>
              </a:rPr>
              <a:pPr defTabSz="767675">
                <a:defRPr/>
              </a:pPr>
              <a:t>‹#›</a:t>
            </a:fld>
            <a:endParaRPr lang="bs-Latn-BA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8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15578" r="56238" b="65042"/>
          <a:stretch>
            <a:fillRect/>
          </a:stretch>
        </p:blipFill>
        <p:spPr bwMode="auto">
          <a:xfrm>
            <a:off x="11" y="5"/>
            <a:ext cx="46609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3467"/>
            <a:ext cx="10363200" cy="276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3"/>
            <a:ext cx="8534400" cy="246221"/>
          </a:xfrm>
        </p:spPr>
        <p:txBody>
          <a:bodyPr/>
          <a:lstStyle>
            <a:lvl1pPr marL="0" indent="0" algn="ctr">
              <a:buNone/>
              <a:defRPr/>
            </a:lvl1pPr>
            <a:lvl2pPr marL="383849" indent="0" algn="ctr">
              <a:buNone/>
              <a:defRPr/>
            </a:lvl2pPr>
            <a:lvl3pPr marL="767691" indent="0" algn="ctr">
              <a:buNone/>
              <a:defRPr/>
            </a:lvl3pPr>
            <a:lvl4pPr marL="1151542" indent="0" algn="ctr">
              <a:buNone/>
              <a:defRPr/>
            </a:lvl4pPr>
            <a:lvl5pPr marL="1535388" indent="0" algn="ctr">
              <a:buNone/>
              <a:defRPr/>
            </a:lvl5pPr>
            <a:lvl6pPr marL="1919232" indent="0" algn="ctr">
              <a:buNone/>
              <a:defRPr/>
            </a:lvl6pPr>
            <a:lvl7pPr marL="2303081" indent="0" algn="ctr">
              <a:buNone/>
              <a:defRPr/>
            </a:lvl7pPr>
            <a:lvl8pPr marL="2686923" indent="0" algn="ctr">
              <a:buNone/>
              <a:defRPr/>
            </a:lvl8pPr>
            <a:lvl9pPr marL="30707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245229"/>
            <a:ext cx="2844800" cy="476251"/>
          </a:xfrm>
          <a:prstGeom prst="rect">
            <a:avLst/>
          </a:prstGeom>
        </p:spPr>
        <p:txBody>
          <a:bodyPr lIns="76759" tIns="38382" rIns="76759" bIns="38382"/>
          <a:lstStyle>
            <a:lvl1pPr>
              <a:defRPr/>
            </a:lvl1pPr>
          </a:lstStyle>
          <a:p>
            <a:pPr defTabSz="767675">
              <a:defRPr/>
            </a:pPr>
            <a:endParaRPr lang="bs-Latn-BA" sz="16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245229"/>
            <a:ext cx="2844800" cy="476251"/>
          </a:xfrm>
          <a:prstGeom prst="rect">
            <a:avLst/>
          </a:prstGeom>
        </p:spPr>
        <p:txBody>
          <a:bodyPr lIns="76759" tIns="38382" rIns="76759" bIns="38382"/>
          <a:lstStyle>
            <a:lvl1pPr>
              <a:defRPr/>
            </a:lvl1pPr>
          </a:lstStyle>
          <a:p>
            <a:pPr defTabSz="767675">
              <a:defRPr/>
            </a:pPr>
            <a:fld id="{89EC7500-93AB-479A-BCE8-91A3DDAF8564}" type="slidenum">
              <a:rPr lang="bs-Latn-BA" sz="1600" smtClean="0">
                <a:solidFill>
                  <a:srgbClr val="000000"/>
                </a:solidFill>
              </a:rPr>
              <a:pPr defTabSz="767675">
                <a:defRPr/>
              </a:pPr>
              <a:t>‹#›</a:t>
            </a:fld>
            <a:endParaRPr lang="bs-Latn-BA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88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21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2" tIns="45718" rIns="91402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5" y="5569525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5" y="5033118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110"/>
            <a:ext cx="1345251" cy="38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5" y="332736"/>
            <a:ext cx="7187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05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extLst mod="1">
    <p:ext uri="{DCECCB84-F9BA-43D5-87BE-67443E8EF086}">
      <p15:sldGuideLst xmlns:p15="http://schemas.microsoft.com/office/powerpoint/2012/main" xmlns="">
        <p15:guide id="1" orient="horz" pos="3203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vascu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3143243" y="5531456"/>
            <a:ext cx="468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2" tIns="45718" rIns="91402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43245" y="5569525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2843" y="4645300"/>
            <a:ext cx="4680000" cy="775597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40" y="332736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F0F0F2-31C8-406A-BDED-A402FBFC4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110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99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extLst mod="1">
    <p:ext uri="{DCECCB84-F9BA-43D5-87BE-67443E8EF086}">
      <p15:sldGuideLst xmlns:p15="http://schemas.microsoft.com/office/powerpoint/2012/main" xmlns="">
        <p15:guide id="2" pos="19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7" y="3769325"/>
            <a:ext cx="10658476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58"/>
            <a:ext cx="10658475" cy="387799"/>
          </a:xfrm>
        </p:spPr>
        <p:txBody>
          <a:bodyPr wrap="square" anchor="ctr" anchorCtr="0">
            <a:sp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DC8161-B532-4404-8F0C-1E3236339E80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 smtClean="0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6EF668-52E7-404A-99A6-C0F6FC687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110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335"/>
      </p:ext>
    </p:extLst>
  </p:cSld>
  <p:clrMapOvr>
    <a:masterClrMapping/>
  </p:clrMapOvr>
  <p:transition spd="slow">
    <p:pull/>
  </p:transition>
  <p:extLst mod="1">
    <p:ext uri="{DCECCB84-F9BA-43D5-87BE-67443E8EF086}">
      <p15:sldGuideLst xmlns:p15="http://schemas.microsoft.com/office/powerpoint/2012/main" xmlns="">
        <p15:guide id="1" pos="211">
          <p15:clr>
            <a:srgbClr val="FBAE40"/>
          </p15:clr>
        </p15:guide>
        <p15:guide id="2" pos="7197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purp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5" y="3769325"/>
            <a:ext cx="106219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58"/>
            <a:ext cx="10621963" cy="387799"/>
          </a:xfrm>
        </p:spPr>
        <p:txBody>
          <a:bodyPr wrap="square" anchor="ctr" anchorCtr="0">
            <a:sp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6B65CF-5928-4762-AC86-B8170CC45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7640"/>
            <a:ext cx="1345251" cy="373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D49DA2-DA0B-4BA9-9C4C-72E0B38337FB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 smtClean="0">
                <a:solidFill>
                  <a:srgbClr val="FFFFF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81737"/>
      </p:ext>
    </p:extLst>
  </p:cSld>
  <p:clrMapOvr>
    <a:masterClrMapping/>
  </p:clrMapOvr>
  <p:transition spd="slow">
    <p:pull/>
  </p:transition>
  <p:extLst mod="1">
    <p:ext uri="{DCECCB84-F9BA-43D5-87BE-67443E8EF086}">
      <p15:sldGuideLst xmlns:p15="http://schemas.microsoft.com/office/powerpoint/2012/main" xmlns="">
        <p15:guide id="1" pos="211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image)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21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2" tIns="45718" rIns="91402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5" y="5569525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5" y="5033118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110"/>
            <a:ext cx="1345251" cy="382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051098-6FEB-4978-AE71-D9EFBE9EC9A9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 smtClean="0">
                <a:solidFill>
                  <a:srgbClr val="807F83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80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2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extLst mod="1">
    <p:ext uri="{DCECCB84-F9BA-43D5-87BE-67443E8EF086}">
      <p15:sldGuideLst xmlns:p15="http://schemas.microsoft.com/office/powerpoint/2012/main" xmlns="">
        <p15:guide id="1" orient="horz" pos="3203">
          <p15:clr>
            <a:srgbClr val="FBAE40"/>
          </p15:clr>
        </p15:guide>
        <p15:guide id="2" pos="329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6767" y="1412880"/>
            <a:ext cx="11088688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915564"/>
      </p:ext>
    </p:extLst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113626"/>
      </p:ext>
    </p:extLst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F23294-CC10-4C79-9DEC-3B40DD69016E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 smtClean="0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28CE21-F8F4-4930-A5E3-700EED813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110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4366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image)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10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0" tIns="45718" rIns="91430" bIns="45718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5" y="5569506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5" y="5033099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91"/>
            <a:ext cx="1345251" cy="382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051098-6FEB-4978-AE71-D9EFBE9EC9A9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807F83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80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6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3203">
          <p15:clr>
            <a:srgbClr val="FBAE40"/>
          </p15:clr>
        </p15:guide>
        <p15:guide id="2" pos="329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11" y="1412905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767411" y="2132860"/>
            <a:ext cx="11088000" cy="117724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867885"/>
      </p:ext>
    </p:extLst>
  </p:cSld>
  <p:clrMapOvr>
    <a:masterClrMapping/>
  </p:clrMapOvr>
  <p:transition spd="slow">
    <p:pull/>
  </p:transition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767408" y="1412880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6528048" y="1412880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61717410"/>
      </p:ext>
    </p:extLst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11" y="1412905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767408" y="2132860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6528048" y="2132860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919877"/>
      </p:ext>
    </p:extLst>
  </p:cSld>
  <p:clrMapOvr>
    <a:masterClrMapping/>
  </p:clrMapOvr>
  <p:transition spd="slow">
    <p:pull/>
  </p:transition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767411" y="1412876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8071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43520690"/>
      </p:ext>
    </p:extLst>
  </p:cSld>
  <p:clrMapOvr>
    <a:masterClrMapping/>
  </p:clrMapOvr>
  <p:transition spd="slow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76740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/>
          </p:nvPr>
        </p:nvSpPr>
        <p:spPr>
          <a:xfrm>
            <a:off x="652804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67411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750063"/>
      </p:ext>
    </p:extLst>
  </p:cSld>
  <p:clrMapOvr>
    <a:masterClrMapping/>
  </p:clrMapOvr>
  <p:transition spd="slow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,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11" y="1412905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7408" y="2132855"/>
            <a:ext cx="532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>
            <a:noAutofit/>
          </a:bodyPr>
          <a:lstStyle>
            <a:lvl1pPr>
              <a:defRPr sz="19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8" y="5229205"/>
            <a:ext cx="5328000" cy="382587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748" indent="0">
              <a:buNone/>
              <a:defRPr/>
            </a:lvl2pPr>
            <a:lvl3pPr marL="547433" indent="0">
              <a:buNone/>
              <a:defRPr/>
            </a:lvl3pPr>
            <a:lvl4pPr marL="836230" indent="0">
              <a:buNone/>
              <a:defRPr/>
            </a:lvl4pPr>
            <a:lvl5pPr marL="190091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528048" y="2132860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73325830"/>
      </p:ext>
    </p:extLst>
  </p:cSld>
  <p:clrMapOvr>
    <a:masterClrMapping/>
  </p:clrMapOvr>
  <p:transition spd="slow">
    <p:pull/>
  </p:transition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Pictur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7"/>
          </p:nvPr>
        </p:nvSpPr>
        <p:spPr>
          <a:xfrm>
            <a:off x="767411" y="1412905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11" y="5229201"/>
            <a:ext cx="11088000" cy="230832"/>
          </a:xfrm>
        </p:spPr>
        <p:txBody>
          <a:bodyPr>
            <a:sp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748" indent="0">
              <a:buNone/>
              <a:defRPr/>
            </a:lvl2pPr>
            <a:lvl3pPr marL="547433" indent="0">
              <a:buNone/>
              <a:defRPr/>
            </a:lvl3pPr>
            <a:lvl4pPr marL="836230" indent="0">
              <a:buNone/>
              <a:defRPr/>
            </a:lvl4pPr>
            <a:lvl5pPr marL="190091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67411" y="2132855"/>
            <a:ext cx="1108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97268"/>
      </p:ext>
    </p:extLst>
  </p:cSld>
  <p:clrMapOvr>
    <a:masterClrMapping/>
  </p:clrMapOvr>
  <p:transition spd="slow">
    <p:pull/>
  </p:transition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7411" y="1412880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811FAD-DC96-4789-811A-AF204A94D13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 smtClean="0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465EA3F-2D12-4064-8030-FDF5CBAC4A74}"/>
              </a:ext>
            </a:extLst>
          </p:cNvPr>
          <p:cNvCxnSpPr/>
          <p:nvPr userDrawn="1"/>
        </p:nvCxnSpPr>
        <p:spPr bwMode="auto">
          <a:xfrm>
            <a:off x="767411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50054"/>
      </p:ext>
    </p:extLst>
  </p:cSld>
  <p:clrMapOvr>
    <a:masterClrMapping/>
  </p:clrMapOvr>
  <p:transition spd="slow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3768AD-837E-4B55-A843-B1AAA570460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 smtClean="0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1BD2C91-AAF8-4D18-AB5A-62F400C3E2E9}"/>
              </a:ext>
            </a:extLst>
          </p:cNvPr>
          <p:cNvCxnSpPr/>
          <p:nvPr userDrawn="1"/>
        </p:nvCxnSpPr>
        <p:spPr bwMode="auto">
          <a:xfrm>
            <a:off x="767411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4020210"/>
      </p:ext>
    </p:extLst>
  </p:cSld>
  <p:clrMapOvr>
    <a:masterClrMapping/>
  </p:clrMapOvr>
  <p:transition spd="slow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16002" y="678373"/>
            <a:ext cx="11041567" cy="332399"/>
          </a:xfrm>
        </p:spPr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14921" y="1376364"/>
            <a:ext cx="11042649" cy="11772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003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6765" y="1412880"/>
            <a:ext cx="11088688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1184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06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4" y="5569502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4" y="5033095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4" y="332736"/>
            <a:ext cx="7187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1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3203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vascu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3143243" y="5531456"/>
            <a:ext cx="468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43244" y="5569502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2841" y="4645300"/>
            <a:ext cx="4680000" cy="775597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40" y="332736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F0F0F2-31C8-406A-BDED-A402FBFC4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62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2" pos="19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6" y="3769302"/>
            <a:ext cx="10658476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35"/>
            <a:ext cx="10658475" cy="387799"/>
          </a:xfrm>
        </p:spPr>
        <p:txBody>
          <a:bodyPr wrap="square" anchor="ctr" anchorCtr="0">
            <a:sp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DC8161-B532-4404-8F0C-1E3236339E80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B6EF668-52E7-404A-99A6-C0F6FC687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472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1">
          <p15:clr>
            <a:srgbClr val="FBAE40"/>
          </p15:clr>
        </p15:guide>
        <p15:guide id="2" pos="7197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purp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5" y="3769302"/>
            <a:ext cx="106219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35"/>
            <a:ext cx="10621963" cy="387799"/>
          </a:xfrm>
        </p:spPr>
        <p:txBody>
          <a:bodyPr wrap="square" anchor="ctr" anchorCtr="0">
            <a:sp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6B65CF-5928-4762-AC86-B8170CC45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7640"/>
            <a:ext cx="1345251" cy="373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1D49DA2-DA0B-4BA9-9C4C-72E0B38337FB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FFFFF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916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1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image)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06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4" y="5569502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4" y="5033095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051098-6FEB-4978-AE71-D9EFBE9EC9A9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807F83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80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97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3203">
          <p15:clr>
            <a:srgbClr val="FBAE40"/>
          </p15:clr>
        </p15:guide>
        <p15:guide id="2" pos="329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6765" y="1412878"/>
            <a:ext cx="11088688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408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565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F23294-CC10-4C79-9DEC-3B40DD69016E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28CE21-F8F4-4930-A5E3-700EED813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13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2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767409" y="2132858"/>
            <a:ext cx="11088000" cy="117724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8141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767408" y="141287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6528048" y="141287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459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8967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2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76740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652804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27833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767409" y="1412876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8071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45110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76740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/>
          </p:nvPr>
        </p:nvSpPr>
        <p:spPr>
          <a:xfrm>
            <a:off x="652804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67409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216530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,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2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7408" y="2132855"/>
            <a:ext cx="532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>
            <a:noAutofit/>
          </a:bodyPr>
          <a:lstStyle>
            <a:lvl1pPr>
              <a:defRPr sz="19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8" y="5229205"/>
            <a:ext cx="5328000" cy="382587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861" indent="0">
              <a:buNone/>
              <a:defRPr/>
            </a:lvl2pPr>
            <a:lvl3pPr marL="547660" indent="0">
              <a:buNone/>
              <a:defRPr/>
            </a:lvl3pPr>
            <a:lvl4pPr marL="836571" indent="0">
              <a:buNone/>
              <a:defRPr/>
            </a:lvl4pPr>
            <a:lvl5pPr marL="1901731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52804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753136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Pictur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7"/>
          </p:nvPr>
        </p:nvSpPr>
        <p:spPr>
          <a:xfrm>
            <a:off x="767409" y="1412882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9" y="5229201"/>
            <a:ext cx="11088000" cy="230832"/>
          </a:xfrm>
        </p:spPr>
        <p:txBody>
          <a:bodyPr>
            <a:sp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861" indent="0">
              <a:buNone/>
              <a:defRPr/>
            </a:lvl2pPr>
            <a:lvl3pPr marL="547660" indent="0">
              <a:buNone/>
              <a:defRPr/>
            </a:lvl3pPr>
            <a:lvl4pPr marL="836571" indent="0">
              <a:buNone/>
              <a:defRPr/>
            </a:lvl4pPr>
            <a:lvl5pPr marL="1901731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67409" y="2132855"/>
            <a:ext cx="1108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8847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7409" y="1412878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11FAD-DC96-4789-811A-AF204A94D13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465EA3F-2D12-4064-8030-FDF5CBAC4A74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6268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3768AD-837E-4B55-A843-B1AAA570460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1BD2C91-AAF8-4D18-AB5A-62F400C3E2E9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009728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ECB26-9294-4F6C-8A01-C8A9AF92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A8B8AD-CF4B-49D2-B3F5-CEA412AD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5" y="1412877"/>
            <a:ext cx="11088688" cy="8887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E4E344A-E83D-4899-8DA8-518E09609F94}"/>
              </a:ext>
            </a:extLst>
          </p:cNvPr>
          <p:cNvCxnSpPr/>
          <p:nvPr userDrawn="1"/>
        </p:nvCxnSpPr>
        <p:spPr>
          <a:xfrm>
            <a:off x="838202" y="1404595"/>
            <a:ext cx="10874375" cy="0"/>
          </a:xfrm>
          <a:prstGeom prst="line">
            <a:avLst/>
          </a:prstGeom>
          <a:ln w="28575">
            <a:solidFill>
              <a:srgbClr val="003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7A9C93-10E1-4C5C-B6D0-3B0EE339B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285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06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4" y="5569502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4" y="5033095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4" y="332736"/>
            <a:ext cx="7187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89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3203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vascu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3143243" y="5531456"/>
            <a:ext cx="468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43244" y="5569502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2841" y="4645300"/>
            <a:ext cx="4680000" cy="775597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40" y="332736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F0F0F2-31C8-406A-BDED-A402FBFC4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4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2" pos="19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F23294-CC10-4C79-9DEC-3B40DD69016E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28CE21-F8F4-4930-A5E3-700EED813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91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764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6" y="3769302"/>
            <a:ext cx="10658476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35"/>
            <a:ext cx="10658475" cy="387799"/>
          </a:xfrm>
        </p:spPr>
        <p:txBody>
          <a:bodyPr wrap="square" anchor="ctr" anchorCtr="0">
            <a:sp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DC8161-B532-4404-8F0C-1E3236339E80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B6EF668-52E7-404A-99A6-C0F6FC687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568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1">
          <p15:clr>
            <a:srgbClr val="FBAE40"/>
          </p15:clr>
        </p15:guide>
        <p15:guide id="2" pos="7197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purp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5" y="3769302"/>
            <a:ext cx="106219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2803635"/>
            <a:ext cx="10621963" cy="387799"/>
          </a:xfrm>
        </p:spPr>
        <p:txBody>
          <a:bodyPr wrap="square" anchor="ctr" anchorCtr="0">
            <a:sp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6B65CF-5928-4762-AC86-B8170CC45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7640"/>
            <a:ext cx="1345251" cy="373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1D49DA2-DA0B-4BA9-9C4C-72E0B38337FB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FFFFF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731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1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image)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06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4" y="5569502"/>
            <a:ext cx="6623051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4" y="5033095"/>
            <a:ext cx="6623051" cy="387799"/>
          </a:xfrm>
        </p:spPr>
        <p:txBody>
          <a:bodyPr wrap="square">
            <a:sp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051098-6FEB-4978-AE71-D9EFBE9EC9A9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807F83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80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6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3203">
          <p15:clr>
            <a:srgbClr val="FBAE40"/>
          </p15:clr>
        </p15:guide>
        <p15:guide id="2" pos="329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6765" y="1412878"/>
            <a:ext cx="11088688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4848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7946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F23294-CC10-4C79-9DEC-3B40DD69016E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28CE21-F8F4-4930-A5E3-700EED813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86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2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767409" y="2132858"/>
            <a:ext cx="11088000" cy="117724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5365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767408" y="141287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6528048" y="141287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41328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2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76740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652804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75691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767409" y="1412876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8071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6700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6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767409" y="2132860"/>
            <a:ext cx="11088000" cy="117724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8209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+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76740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/>
          </p:nvPr>
        </p:nvSpPr>
        <p:spPr>
          <a:xfrm>
            <a:off x="6528048" y="1412876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67409" y="3789364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233126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,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7409" y="1412882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7408" y="2132855"/>
            <a:ext cx="532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>
            <a:noAutofit/>
          </a:bodyPr>
          <a:lstStyle>
            <a:lvl1pPr>
              <a:defRPr sz="19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8" y="5229205"/>
            <a:ext cx="5328000" cy="382587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861" indent="0">
              <a:buNone/>
              <a:defRPr/>
            </a:lvl2pPr>
            <a:lvl3pPr marL="547660" indent="0">
              <a:buNone/>
              <a:defRPr/>
            </a:lvl3pPr>
            <a:lvl4pPr marL="836571" indent="0">
              <a:buNone/>
              <a:defRPr/>
            </a:lvl4pPr>
            <a:lvl5pPr marL="1901731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528048" y="2132858"/>
            <a:ext cx="532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598059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Pictur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7"/>
          </p:nvPr>
        </p:nvSpPr>
        <p:spPr>
          <a:xfrm>
            <a:off x="767409" y="1412882"/>
            <a:ext cx="11088000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67409" y="5229201"/>
            <a:ext cx="11088000" cy="230832"/>
          </a:xfrm>
        </p:spPr>
        <p:txBody>
          <a:bodyPr>
            <a:sp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69861" indent="0">
              <a:buNone/>
              <a:defRPr/>
            </a:lvl2pPr>
            <a:lvl3pPr marL="547660" indent="0">
              <a:buNone/>
              <a:defRPr/>
            </a:lvl3pPr>
            <a:lvl4pPr marL="836571" indent="0">
              <a:buNone/>
              <a:defRPr/>
            </a:lvl4pPr>
            <a:lvl5pPr marL="1901731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67409" y="2132855"/>
            <a:ext cx="11088000" cy="2844000"/>
          </a:xfrm>
          <a:solidFill>
            <a:schemeClr val="bg1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5381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7409" y="1412878"/>
            <a:ext cx="11088000" cy="117724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11FAD-DC96-4789-811A-AF204A94D13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465EA3F-2D12-4064-8030-FDF5CBAC4A74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98629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3768AD-837E-4B55-A843-B1AAA5704602}"/>
              </a:ext>
            </a:extLst>
          </p:cNvPr>
          <p:cNvSpPr txBox="1"/>
          <p:nvPr userDrawn="1"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1BD2C91-AAF8-4D18-AB5A-62F400C3E2E9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47482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07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763" tIns="38382" rIns="76763" bIns="38382"/>
          <a:lstStyle/>
          <a:p>
            <a:pPr defTabSz="767735" fontAlgn="base">
              <a:spcBef>
                <a:spcPct val="5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5" y="5569499"/>
            <a:ext cx="6623051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5" y="5088506"/>
            <a:ext cx="6623051" cy="332399"/>
          </a:xfrm>
        </p:spPr>
        <p:txBody>
          <a:bodyPr wrap="square">
            <a:sp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0" y="6353097"/>
            <a:ext cx="1345252" cy="38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5" y="332737"/>
            <a:ext cx="7187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3203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vascu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3143243" y="5531456"/>
            <a:ext cx="468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763" tIns="38382" rIns="76763" bIns="38382"/>
          <a:lstStyle/>
          <a:p>
            <a:pPr defTabSz="767735" fontAlgn="base">
              <a:spcBef>
                <a:spcPct val="5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43244" y="5569499"/>
            <a:ext cx="6623051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2841" y="5088509"/>
            <a:ext cx="4680000" cy="332399"/>
          </a:xfrm>
        </p:spPr>
        <p:txBody>
          <a:bodyPr wrap="square">
            <a:spAutoFit/>
          </a:bodyPr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40" y="332737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F0F0F2-31C8-406A-BDED-A402FBFC4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0" y="6353097"/>
            <a:ext cx="1345252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32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2" pos="198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71" y="3769299"/>
            <a:ext cx="10658476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1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74" y="2831345"/>
            <a:ext cx="10658476" cy="332399"/>
          </a:xfrm>
        </p:spPr>
        <p:txBody>
          <a:bodyPr wrap="square" anchor="ctr" anchorCtr="0">
            <a:sp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DC8161-B532-4404-8F0C-1E3236339E80}"/>
              </a:ext>
            </a:extLst>
          </p:cNvPr>
          <p:cNvSpPr txBox="1"/>
          <p:nvPr userDrawn="1"/>
        </p:nvSpPr>
        <p:spPr>
          <a:xfrm>
            <a:off x="7" y="6597747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73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4F2D7F"/>
                </a:solidFill>
              </a:rPr>
              <a:pPr algn="ctr" defTabSz="76773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6EF668-52E7-404A-99A6-C0F6FC687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0" y="6353097"/>
            <a:ext cx="1345252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143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1">
          <p15:clr>
            <a:srgbClr val="FBAE40"/>
          </p15:clr>
        </p15:guide>
        <p15:guide id="2" pos="7197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purp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8" y="3769299"/>
            <a:ext cx="10621963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8" y="2831345"/>
            <a:ext cx="10621963" cy="332399"/>
          </a:xfrm>
        </p:spPr>
        <p:txBody>
          <a:bodyPr wrap="square" anchor="ctr" anchorCtr="0">
            <a:sp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2348880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5360" y="3645024"/>
            <a:ext cx="1152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6B65CF-5928-4762-AC86-B8170CC45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0" y="6357643"/>
            <a:ext cx="1345252" cy="373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D49DA2-DA0B-4BA9-9C4C-72E0B38337FB}"/>
              </a:ext>
            </a:extLst>
          </p:cNvPr>
          <p:cNvSpPr txBox="1"/>
          <p:nvPr userDrawn="1"/>
        </p:nvSpPr>
        <p:spPr>
          <a:xfrm>
            <a:off x="7" y="6597747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73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FFFFFF"/>
                </a:solidFill>
              </a:rPr>
              <a:pPr algn="ctr" defTabSz="76773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177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1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image)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5232407" y="5531456"/>
            <a:ext cx="6625167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763" tIns="38382" rIns="76763" bIns="38382"/>
          <a:lstStyle/>
          <a:p>
            <a:pPr defTabSz="767735" fontAlgn="base">
              <a:spcBef>
                <a:spcPct val="5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2405" y="5569499"/>
            <a:ext cx="6623051" cy="2667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2005" y="5088506"/>
            <a:ext cx="6623051" cy="332399"/>
          </a:xfrm>
        </p:spPr>
        <p:txBody>
          <a:bodyPr wrap="square">
            <a:sp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0" y="6353097"/>
            <a:ext cx="1345252" cy="382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051098-6FEB-4978-AE71-D9EFBE9EC9A9}"/>
              </a:ext>
            </a:extLst>
          </p:cNvPr>
          <p:cNvSpPr txBox="1"/>
          <p:nvPr userDrawn="1"/>
        </p:nvSpPr>
        <p:spPr>
          <a:xfrm>
            <a:off x="7" y="6597747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73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807F83"/>
                </a:solidFill>
              </a:rPr>
              <a:pPr algn="ctr" defTabSz="76773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80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01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3203">
          <p15:clr>
            <a:srgbClr val="FBAE40"/>
          </p15:clr>
        </p15:guide>
        <p15:guide id="2" pos="32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vmlDrawing" Target="../drawings/vmlDrawing2.v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oleObject" Target="../embeddings/oleObject2.bin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image" Target="../media/image2.jpg"/><Relationship Id="rId30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vmlDrawing" Target="../drawings/vmlDrawing3.v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oleObject" Target="../embeddings/oleObject3.bin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vmlDrawing" Target="../drawings/vmlDrawing4.v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oleObject" Target="../embeddings/oleObject4.bin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87.xml"/><Relationship Id="rId19" Type="http://schemas.openxmlformats.org/officeDocument/2006/relationships/vmlDrawing" Target="../drawings/vmlDrawing5.v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image" Target="../media/image2.jpg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vmlDrawing" Target="../drawings/vmlDrawing6.v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heme" Target="../theme/theme6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19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26.xml"/><Relationship Id="rId19" Type="http://schemas.openxmlformats.org/officeDocument/2006/relationships/vmlDrawing" Target="../drawings/vmlDrawing7.v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36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vmlDrawing" Target="../drawings/vmlDrawing8.v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oleObject" Target="../embeddings/oleObject8.bin"/><Relationship Id="rId10" Type="http://schemas.openxmlformats.org/officeDocument/2006/relationships/slideLayout" Target="../slideLayouts/slideLayout143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image" Target="../media/image2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4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vmlDrawing" Target="../drawings/vmlDrawing9.v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oleObject" Target="../embeddings/oleObject9.bin"/><Relationship Id="rId10" Type="http://schemas.openxmlformats.org/officeDocument/2006/relationships/slideLayout" Target="../slideLayouts/slideLayout161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6767" y="6572840"/>
            <a:ext cx="9073652" cy="1692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766765" y="620699"/>
            <a:ext cx="11088688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6765" y="1412880"/>
            <a:ext cx="11088688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1A65CB-A491-4B13-8862-F06A54515B7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91"/>
            <a:ext cx="1345251" cy="3829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7DFB02A-7EE0-4826-AD2D-8E017B8618D0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677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02" r:id="rId1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143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2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43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573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55" indent="-268255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t"/>
        <a:tabLst>
          <a:tab pos="1238097" algn="l"/>
        </a:tabLst>
        <a:defRPr sz="1900">
          <a:solidFill>
            <a:schemeClr val="bg2"/>
          </a:solidFill>
          <a:latin typeface="+mn-lt"/>
          <a:ea typeface="+mn-ea"/>
          <a:cs typeface="+mn-cs"/>
        </a:defRPr>
      </a:lvl1pPr>
      <a:lvl2pPr marL="546033" indent="-276192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tabLst>
          <a:tab pos="1238097" algn="l"/>
        </a:tabLst>
        <a:defRPr sz="1600">
          <a:solidFill>
            <a:schemeClr val="tx1"/>
          </a:solidFill>
          <a:latin typeface="+mn-lt"/>
        </a:defRPr>
      </a:lvl2pPr>
      <a:lvl3pPr marL="834922" indent="-287299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097" algn="l"/>
        </a:tabLst>
        <a:defRPr sz="1500">
          <a:solidFill>
            <a:schemeClr val="tx1"/>
          </a:solidFill>
          <a:latin typeface="+mn-lt"/>
        </a:defRPr>
      </a:lvl3pPr>
      <a:lvl4pPr marL="1103175" indent="-266667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097" algn="l"/>
        </a:tabLst>
        <a:defRPr sz="1500">
          <a:solidFill>
            <a:schemeClr val="tx1"/>
          </a:solidFill>
          <a:latin typeface="+mn-lt"/>
        </a:defRPr>
      </a:lvl4pPr>
      <a:lvl5pPr marL="1901587" indent="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None/>
        <a:tabLst>
          <a:tab pos="1238097" algn="l"/>
        </a:tabLst>
        <a:defRPr sz="1600">
          <a:solidFill>
            <a:schemeClr val="tx1"/>
          </a:solidFill>
          <a:latin typeface="+mn-lt"/>
        </a:defRPr>
      </a:lvl5pPr>
      <a:lvl6pPr marL="2598418" indent="-23968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097" algn="l"/>
        </a:tabLst>
        <a:defRPr sz="1600">
          <a:solidFill>
            <a:schemeClr val="tx1"/>
          </a:solidFill>
          <a:latin typeface="+mn-lt"/>
        </a:defRPr>
      </a:lvl6pPr>
      <a:lvl7pPr marL="3055558" indent="-23968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097" algn="l"/>
        </a:tabLst>
        <a:defRPr sz="1600">
          <a:solidFill>
            <a:schemeClr val="tx1"/>
          </a:solidFill>
          <a:latin typeface="+mn-lt"/>
        </a:defRPr>
      </a:lvl7pPr>
      <a:lvl8pPr marL="3512699" indent="-23968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097" algn="l"/>
        </a:tabLst>
        <a:defRPr sz="1600">
          <a:solidFill>
            <a:schemeClr val="tx1"/>
          </a:solidFill>
          <a:latin typeface="+mn-lt"/>
        </a:defRPr>
      </a:lvl8pPr>
      <a:lvl9pPr marL="3969839" indent="-23968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097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976">
          <p15:clr>
            <a:srgbClr val="F26B43"/>
          </p15:clr>
        </p15:guide>
        <p15:guide id="2" pos="483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4247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6"/>
            </p:custDataLst>
            <p:extLst/>
          </p:nvPr>
        </p:nvGraphicFramePr>
        <p:xfrm>
          <a:off x="2122" y="160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22" y="160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6775" y="6598492"/>
            <a:ext cx="9073652" cy="14362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767675" fontAlgn="base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766767" y="676109"/>
            <a:ext cx="11088688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6767" y="1412880"/>
            <a:ext cx="11088688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" y="6597748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67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4F2D7F"/>
                </a:solidFill>
              </a:rPr>
              <a:pPr algn="ctr" defTabSz="76767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1A65CB-A491-4B13-8862-F06A54515B7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1" y="6353101"/>
            <a:ext cx="1345252" cy="3829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7DFB02A-7EE0-4826-AD2D-8E017B8618D0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655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5pPr>
      <a:lvl6pPr marL="38384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767675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15151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53535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225238" indent="-22523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t"/>
        <a:tabLst>
          <a:tab pos="1039559" algn="l"/>
        </a:tabLst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458471" indent="-2319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tabLst>
          <a:tab pos="1039559" algn="l"/>
        </a:tabLst>
        <a:defRPr sz="1300">
          <a:solidFill>
            <a:schemeClr val="tx1"/>
          </a:solidFill>
          <a:latin typeface="+mn-lt"/>
        </a:defRPr>
      </a:lvl2pPr>
      <a:lvl3pPr marL="701036" indent="-241233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039559" algn="l"/>
        </a:tabLst>
        <a:defRPr sz="1300">
          <a:solidFill>
            <a:schemeClr val="tx1"/>
          </a:solidFill>
          <a:latin typeface="+mn-lt"/>
        </a:defRPr>
      </a:lvl3pPr>
      <a:lvl4pPr marL="926277" indent="-22390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039559" algn="l"/>
        </a:tabLst>
        <a:defRPr sz="1300">
          <a:solidFill>
            <a:schemeClr val="tx1"/>
          </a:solidFill>
          <a:latin typeface="+mn-lt"/>
        </a:defRPr>
      </a:lvl4pPr>
      <a:lvl5pPr marL="1596655" indent="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None/>
        <a:tabLst>
          <a:tab pos="1039559" algn="l"/>
        </a:tabLst>
        <a:defRPr sz="1300">
          <a:solidFill>
            <a:schemeClr val="tx1"/>
          </a:solidFill>
          <a:latin typeface="+mn-lt"/>
        </a:defRPr>
      </a:lvl5pPr>
      <a:lvl6pPr marL="2181741" indent="-201254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039559" algn="l"/>
        </a:tabLst>
        <a:defRPr sz="1300">
          <a:solidFill>
            <a:schemeClr val="tx1"/>
          </a:solidFill>
          <a:latin typeface="+mn-lt"/>
        </a:defRPr>
      </a:lvl6pPr>
      <a:lvl7pPr marL="2565579" indent="-201254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039559" algn="l"/>
        </a:tabLst>
        <a:defRPr sz="1300">
          <a:solidFill>
            <a:schemeClr val="tx1"/>
          </a:solidFill>
          <a:latin typeface="+mn-lt"/>
        </a:defRPr>
      </a:lvl7pPr>
      <a:lvl8pPr marL="2949417" indent="-201254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039559" algn="l"/>
        </a:tabLst>
        <a:defRPr sz="1300">
          <a:solidFill>
            <a:schemeClr val="tx1"/>
          </a:solidFill>
          <a:latin typeface="+mn-lt"/>
        </a:defRPr>
      </a:lvl8pPr>
      <a:lvl9pPr marL="3333251" indent="-201254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039559" algn="l"/>
        </a:tabLst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676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40" algn="l" defTabSz="7676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7675" algn="l" defTabSz="7676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510" algn="l" defTabSz="7676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350" algn="l" defTabSz="7676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184" algn="l" defTabSz="7676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024" algn="l" defTabSz="7676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6859" algn="l" defTabSz="7676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70698" algn="l" defTabSz="7676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976">
          <p15:clr>
            <a:srgbClr val="F26B43"/>
          </p15:clr>
        </p15:guide>
        <p15:guide id="2" pos="483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4247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think-cell Folie" r:id="rId24" imgW="270" imgH="270" progId="TCLayout.ActiveDocument.1">
                  <p:embed/>
                </p:oleObj>
              </mc:Choice>
              <mc:Fallback>
                <p:oleObj name="think-cell Foli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22"/>
            </p:custDataLst>
          </p:nvPr>
        </p:nvSpPr>
        <p:spPr bwMode="auto">
          <a:xfrm>
            <a:off x="24" y="-45274"/>
            <a:ext cx="65" cy="24929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55537" algn="l"/>
              </a:tabLst>
            </a:pPr>
            <a:endParaRPr lang="en-US" sz="2400" b="1" dirty="0" smtClea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6767" y="6572840"/>
            <a:ext cx="9073652" cy="1692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766767" y="620718"/>
            <a:ext cx="11088688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6767" y="1412880"/>
            <a:ext cx="11088688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 smtClean="0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1A65CB-A491-4B13-8862-F06A54515B7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110"/>
            <a:ext cx="1345251" cy="3829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7DFB02A-7EE0-4826-AD2D-8E017B8618D0}"/>
              </a:ext>
            </a:extLst>
          </p:cNvPr>
          <p:cNvCxnSpPr/>
          <p:nvPr userDrawn="1"/>
        </p:nvCxnSpPr>
        <p:spPr bwMode="auto">
          <a:xfrm>
            <a:off x="767411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317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ransition spd="slow">
    <p:pull/>
  </p:transition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6975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396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09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79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161" indent="-268161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t"/>
        <a:tabLst>
          <a:tab pos="1237668" algn="l"/>
        </a:tabLst>
        <a:defRPr sz="1900">
          <a:solidFill>
            <a:schemeClr val="bg2"/>
          </a:solidFill>
          <a:latin typeface="+mn-lt"/>
          <a:ea typeface="+mn-ea"/>
          <a:cs typeface="+mn-cs"/>
        </a:defRPr>
      </a:lvl1pPr>
      <a:lvl2pPr marL="545846" indent="-27609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tabLst>
          <a:tab pos="1237668" algn="l"/>
        </a:tabLst>
        <a:defRPr sz="1600">
          <a:solidFill>
            <a:schemeClr val="tx1"/>
          </a:solidFill>
          <a:latin typeface="+mn-lt"/>
        </a:defRPr>
      </a:lvl2pPr>
      <a:lvl3pPr marL="834642" indent="-287187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7668" algn="l"/>
        </a:tabLst>
        <a:defRPr sz="1500">
          <a:solidFill>
            <a:schemeClr val="tx1"/>
          </a:solidFill>
          <a:latin typeface="+mn-lt"/>
        </a:defRPr>
      </a:lvl3pPr>
      <a:lvl4pPr marL="1102783" indent="-266573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7668" algn="l"/>
        </a:tabLst>
        <a:defRPr sz="1500">
          <a:solidFill>
            <a:schemeClr val="tx1"/>
          </a:solidFill>
          <a:latin typeface="+mn-lt"/>
        </a:defRPr>
      </a:lvl4pPr>
      <a:lvl5pPr marL="1900915" indent="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None/>
        <a:tabLst>
          <a:tab pos="1237668" algn="l"/>
        </a:tabLst>
        <a:defRPr sz="1600">
          <a:solidFill>
            <a:schemeClr val="tx1"/>
          </a:solidFill>
          <a:latin typeface="+mn-lt"/>
        </a:defRPr>
      </a:lvl5pPr>
      <a:lvl6pPr marL="2597522" indent="-239599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7668" algn="l"/>
        </a:tabLst>
        <a:defRPr sz="1600">
          <a:solidFill>
            <a:schemeClr val="tx1"/>
          </a:solidFill>
          <a:latin typeface="+mn-lt"/>
        </a:defRPr>
      </a:lvl6pPr>
      <a:lvl7pPr marL="3054494" indent="-239599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7668" algn="l"/>
        </a:tabLst>
        <a:defRPr sz="1600">
          <a:solidFill>
            <a:schemeClr val="tx1"/>
          </a:solidFill>
          <a:latin typeface="+mn-lt"/>
        </a:defRPr>
      </a:lvl7pPr>
      <a:lvl8pPr marL="3511467" indent="-239599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7668" algn="l"/>
        </a:tabLst>
        <a:defRPr sz="1600">
          <a:solidFill>
            <a:schemeClr val="tx1"/>
          </a:solidFill>
          <a:latin typeface="+mn-lt"/>
        </a:defRPr>
      </a:lvl8pPr>
      <a:lvl9pPr marL="3968439" indent="-239599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7668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5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9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8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4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6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55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976">
          <p15:clr>
            <a:srgbClr val="F26B43"/>
          </p15:clr>
        </p15:guide>
        <p15:guide id="2" pos="483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4247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6767" y="6572838"/>
            <a:ext cx="9073652" cy="1692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766765" y="620695"/>
            <a:ext cx="11088688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6765" y="1412878"/>
            <a:ext cx="11088688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1A65CB-A491-4B13-8862-F06A54515B7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7DFB02A-7EE0-4826-AD2D-8E017B8618D0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207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75" indent="-268275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t"/>
        <a:tabLst>
          <a:tab pos="1238189" algn="l"/>
        </a:tabLst>
        <a:defRPr sz="1900">
          <a:solidFill>
            <a:schemeClr val="bg2"/>
          </a:solidFill>
          <a:latin typeface="+mn-lt"/>
          <a:ea typeface="+mn-ea"/>
          <a:cs typeface="+mn-cs"/>
        </a:defRPr>
      </a:lvl1pPr>
      <a:lvl2pPr marL="546073" indent="-276212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tabLst>
          <a:tab pos="1238189" algn="l"/>
        </a:tabLst>
        <a:defRPr sz="1600">
          <a:solidFill>
            <a:schemeClr val="tx1"/>
          </a:solidFill>
          <a:latin typeface="+mn-lt"/>
        </a:defRPr>
      </a:lvl2pPr>
      <a:lvl3pPr marL="834983" indent="-287323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189" algn="l"/>
        </a:tabLst>
        <a:defRPr sz="1500">
          <a:solidFill>
            <a:schemeClr val="tx1"/>
          </a:solidFill>
          <a:latin typeface="+mn-lt"/>
        </a:defRPr>
      </a:lvl3pPr>
      <a:lvl4pPr marL="1103259" indent="-266687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189" algn="l"/>
        </a:tabLst>
        <a:defRPr sz="1500">
          <a:solidFill>
            <a:schemeClr val="tx1"/>
          </a:solidFill>
          <a:latin typeface="+mn-lt"/>
        </a:defRPr>
      </a:lvl4pPr>
      <a:lvl5pPr marL="1901731" indent="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None/>
        <a:tabLst>
          <a:tab pos="1238189" algn="l"/>
        </a:tabLst>
        <a:defRPr sz="1600">
          <a:solidFill>
            <a:schemeClr val="tx1"/>
          </a:solidFill>
          <a:latin typeface="+mn-lt"/>
        </a:defRPr>
      </a:lvl5pPr>
      <a:lvl6pPr marL="2598610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6pPr>
      <a:lvl7pPr marL="3055786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7pPr>
      <a:lvl8pPr marL="3512963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8pPr>
      <a:lvl9pPr marL="3970139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976">
          <p15:clr>
            <a:srgbClr val="F26B43"/>
          </p15:clr>
        </p15:guide>
        <p15:guide id="2" pos="483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4247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2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0"/>
            </p:custDataLst>
            <p:extLst/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6767" y="6572838"/>
            <a:ext cx="9073652" cy="1692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766765" y="620695"/>
            <a:ext cx="11088688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6765" y="1412878"/>
            <a:ext cx="11088688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1A65CB-A491-4B13-8862-F06A54515B7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7DFB02A-7EE0-4826-AD2D-8E017B8618D0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99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75" indent="-268275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t"/>
        <a:tabLst>
          <a:tab pos="1238189" algn="l"/>
        </a:tabLst>
        <a:defRPr sz="1900">
          <a:solidFill>
            <a:schemeClr val="bg2"/>
          </a:solidFill>
          <a:latin typeface="+mn-lt"/>
          <a:ea typeface="+mn-ea"/>
          <a:cs typeface="+mn-cs"/>
        </a:defRPr>
      </a:lvl1pPr>
      <a:lvl2pPr marL="546073" indent="-276212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tabLst>
          <a:tab pos="1238189" algn="l"/>
        </a:tabLst>
        <a:defRPr sz="1600">
          <a:solidFill>
            <a:schemeClr val="tx1"/>
          </a:solidFill>
          <a:latin typeface="+mn-lt"/>
        </a:defRPr>
      </a:lvl2pPr>
      <a:lvl3pPr marL="834983" indent="-287323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189" algn="l"/>
        </a:tabLst>
        <a:defRPr sz="1500">
          <a:solidFill>
            <a:schemeClr val="tx1"/>
          </a:solidFill>
          <a:latin typeface="+mn-lt"/>
        </a:defRPr>
      </a:lvl3pPr>
      <a:lvl4pPr marL="1103259" indent="-266687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189" algn="l"/>
        </a:tabLst>
        <a:defRPr sz="1500">
          <a:solidFill>
            <a:schemeClr val="tx1"/>
          </a:solidFill>
          <a:latin typeface="+mn-lt"/>
        </a:defRPr>
      </a:lvl4pPr>
      <a:lvl5pPr marL="1901731" indent="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None/>
        <a:tabLst>
          <a:tab pos="1238189" algn="l"/>
        </a:tabLst>
        <a:defRPr sz="1600">
          <a:solidFill>
            <a:schemeClr val="tx1"/>
          </a:solidFill>
          <a:latin typeface="+mn-lt"/>
        </a:defRPr>
      </a:lvl5pPr>
      <a:lvl6pPr marL="2598610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6pPr>
      <a:lvl7pPr marL="3055786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7pPr>
      <a:lvl8pPr marL="3512963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8pPr>
      <a:lvl9pPr marL="3970139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976">
          <p15:clr>
            <a:srgbClr val="F26B43"/>
          </p15:clr>
        </p15:guide>
        <p15:guide id="2" pos="483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4247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2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5"/>
            </p:custDataLst>
            <p:extLst/>
          </p:nvPr>
        </p:nvGraphicFramePr>
        <p:xfrm>
          <a:off x="2122" y="160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22" y="160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6775" y="6598491"/>
            <a:ext cx="9073652" cy="14362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767735" fontAlgn="base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766767" y="676105"/>
            <a:ext cx="11088688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6767" y="1412880"/>
            <a:ext cx="11088688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" y="6597747"/>
            <a:ext cx="766764" cy="143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767735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900" b="1">
                <a:solidFill>
                  <a:srgbClr val="4F2D7F"/>
                </a:solidFill>
              </a:rPr>
              <a:pPr algn="ctr" defTabSz="767735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1A65CB-A491-4B13-8862-F06A54515B7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0" y="6353097"/>
            <a:ext cx="1345252" cy="3829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7DFB02A-7EE0-4826-AD2D-8E017B8618D0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5633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5pPr>
      <a:lvl6pPr marL="38386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767735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15159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53546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225254" indent="-225254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t"/>
        <a:tabLst>
          <a:tab pos="1039637" algn="l"/>
        </a:tabLst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458507" indent="-231916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tabLst>
          <a:tab pos="1039637" algn="l"/>
        </a:tabLst>
        <a:defRPr sz="1300">
          <a:solidFill>
            <a:schemeClr val="tx1"/>
          </a:solidFill>
          <a:latin typeface="+mn-lt"/>
        </a:defRPr>
      </a:lvl2pPr>
      <a:lvl3pPr marL="701088" indent="-241251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039637" algn="l"/>
        </a:tabLst>
        <a:defRPr sz="1300">
          <a:solidFill>
            <a:schemeClr val="tx1"/>
          </a:solidFill>
          <a:latin typeface="+mn-lt"/>
        </a:defRPr>
      </a:lvl3pPr>
      <a:lvl4pPr marL="926345" indent="-223924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039637" algn="l"/>
        </a:tabLst>
        <a:defRPr sz="1300">
          <a:solidFill>
            <a:schemeClr val="tx1"/>
          </a:solidFill>
          <a:latin typeface="+mn-lt"/>
        </a:defRPr>
      </a:lvl4pPr>
      <a:lvl5pPr marL="1596775" indent="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None/>
        <a:tabLst>
          <a:tab pos="1039637" algn="l"/>
        </a:tabLst>
        <a:defRPr sz="1300">
          <a:solidFill>
            <a:schemeClr val="tx1"/>
          </a:solidFill>
          <a:latin typeface="+mn-lt"/>
        </a:defRPr>
      </a:lvl5pPr>
      <a:lvl6pPr marL="2181905" indent="-201266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039637" algn="l"/>
        </a:tabLst>
        <a:defRPr sz="1300">
          <a:solidFill>
            <a:schemeClr val="tx1"/>
          </a:solidFill>
          <a:latin typeface="+mn-lt"/>
        </a:defRPr>
      </a:lvl6pPr>
      <a:lvl7pPr marL="2565771" indent="-201266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039637" algn="l"/>
        </a:tabLst>
        <a:defRPr sz="1300">
          <a:solidFill>
            <a:schemeClr val="tx1"/>
          </a:solidFill>
          <a:latin typeface="+mn-lt"/>
        </a:defRPr>
      </a:lvl7pPr>
      <a:lvl8pPr marL="2949637" indent="-201266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039637" algn="l"/>
        </a:tabLst>
        <a:defRPr sz="1300">
          <a:solidFill>
            <a:schemeClr val="tx1"/>
          </a:solidFill>
          <a:latin typeface="+mn-lt"/>
        </a:defRPr>
      </a:lvl8pPr>
      <a:lvl9pPr marL="3333502" indent="-201266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039637" algn="l"/>
        </a:tabLst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677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68" algn="l" defTabSz="7677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35" algn="l" defTabSz="7677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594" algn="l" defTabSz="7677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464" algn="l" defTabSz="7677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328" algn="l" defTabSz="7677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196" algn="l" defTabSz="7677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063" algn="l" defTabSz="7677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70926" algn="l" defTabSz="7677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976">
          <p15:clr>
            <a:srgbClr val="F26B43"/>
          </p15:clr>
        </p15:guide>
        <p15:guide id="2" pos="483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4247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2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0"/>
            </p:custDataLst>
            <p:extLst/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6767" y="6572838"/>
            <a:ext cx="9073652" cy="1692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766765" y="620695"/>
            <a:ext cx="11088688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6765" y="1412878"/>
            <a:ext cx="11088688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1A65CB-A491-4B13-8862-F06A54515B7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7"/>
            <a:ext cx="1345251" cy="3829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7DFB02A-7EE0-4826-AD2D-8E017B8618D0}"/>
              </a:ext>
            </a:extLst>
          </p:cNvPr>
          <p:cNvCxnSpPr/>
          <p:nvPr userDrawn="1"/>
        </p:nvCxnSpPr>
        <p:spPr bwMode="auto">
          <a:xfrm>
            <a:off x="767409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618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75" indent="-268275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t"/>
        <a:tabLst>
          <a:tab pos="1238189" algn="l"/>
        </a:tabLst>
        <a:defRPr sz="1900">
          <a:solidFill>
            <a:schemeClr val="bg2"/>
          </a:solidFill>
          <a:latin typeface="+mn-lt"/>
          <a:ea typeface="+mn-ea"/>
          <a:cs typeface="+mn-cs"/>
        </a:defRPr>
      </a:lvl1pPr>
      <a:lvl2pPr marL="546073" indent="-276212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tabLst>
          <a:tab pos="1238189" algn="l"/>
        </a:tabLst>
        <a:defRPr sz="1600">
          <a:solidFill>
            <a:schemeClr val="tx1"/>
          </a:solidFill>
          <a:latin typeface="+mn-lt"/>
        </a:defRPr>
      </a:lvl2pPr>
      <a:lvl3pPr marL="834983" indent="-287323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189" algn="l"/>
        </a:tabLst>
        <a:defRPr sz="1500">
          <a:solidFill>
            <a:schemeClr val="tx1"/>
          </a:solidFill>
          <a:latin typeface="+mn-lt"/>
        </a:defRPr>
      </a:lvl3pPr>
      <a:lvl4pPr marL="1103259" indent="-266687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189" algn="l"/>
        </a:tabLst>
        <a:defRPr sz="1500">
          <a:solidFill>
            <a:schemeClr val="tx1"/>
          </a:solidFill>
          <a:latin typeface="+mn-lt"/>
        </a:defRPr>
      </a:lvl4pPr>
      <a:lvl5pPr marL="1901731" indent="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None/>
        <a:tabLst>
          <a:tab pos="1238189" algn="l"/>
        </a:tabLst>
        <a:defRPr sz="1600">
          <a:solidFill>
            <a:schemeClr val="tx1"/>
          </a:solidFill>
          <a:latin typeface="+mn-lt"/>
        </a:defRPr>
      </a:lvl5pPr>
      <a:lvl6pPr marL="2598610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6pPr>
      <a:lvl7pPr marL="3055786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7pPr>
      <a:lvl8pPr marL="3512963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8pPr>
      <a:lvl9pPr marL="3970139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976">
          <p15:clr>
            <a:srgbClr val="F26B43"/>
          </p15:clr>
        </p15:guide>
        <p15:guide id="2" pos="483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4247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2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6767" y="6572838"/>
            <a:ext cx="9073652" cy="1692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766764" y="620694"/>
            <a:ext cx="11088688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6764" y="1412878"/>
            <a:ext cx="11088688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1A65CB-A491-4B13-8862-F06A54515B7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6"/>
            <a:ext cx="1345251" cy="3829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7DFB02A-7EE0-4826-AD2D-8E017B8618D0}"/>
              </a:ext>
            </a:extLst>
          </p:cNvPr>
          <p:cNvCxnSpPr/>
          <p:nvPr/>
        </p:nvCxnSpPr>
        <p:spPr bwMode="auto">
          <a:xfrm>
            <a:off x="767408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7115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75" indent="-268275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t"/>
        <a:tabLst>
          <a:tab pos="1238189" algn="l"/>
        </a:tabLst>
        <a:defRPr sz="1900">
          <a:solidFill>
            <a:schemeClr val="bg2"/>
          </a:solidFill>
          <a:latin typeface="+mn-lt"/>
          <a:ea typeface="+mn-ea"/>
          <a:cs typeface="+mn-cs"/>
        </a:defRPr>
      </a:lvl1pPr>
      <a:lvl2pPr marL="546073" indent="-276212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tabLst>
          <a:tab pos="1238189" algn="l"/>
        </a:tabLst>
        <a:defRPr sz="1600">
          <a:solidFill>
            <a:schemeClr val="tx1"/>
          </a:solidFill>
          <a:latin typeface="+mn-lt"/>
        </a:defRPr>
      </a:lvl2pPr>
      <a:lvl3pPr marL="834983" indent="-287323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189" algn="l"/>
        </a:tabLst>
        <a:defRPr sz="1500">
          <a:solidFill>
            <a:schemeClr val="tx1"/>
          </a:solidFill>
          <a:latin typeface="+mn-lt"/>
        </a:defRPr>
      </a:lvl3pPr>
      <a:lvl4pPr marL="1103259" indent="-266687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189" algn="l"/>
        </a:tabLst>
        <a:defRPr sz="1500">
          <a:solidFill>
            <a:schemeClr val="tx1"/>
          </a:solidFill>
          <a:latin typeface="+mn-lt"/>
        </a:defRPr>
      </a:lvl4pPr>
      <a:lvl5pPr marL="1901731" indent="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None/>
        <a:tabLst>
          <a:tab pos="1238189" algn="l"/>
        </a:tabLst>
        <a:defRPr sz="1600">
          <a:solidFill>
            <a:schemeClr val="tx1"/>
          </a:solidFill>
          <a:latin typeface="+mn-lt"/>
        </a:defRPr>
      </a:lvl5pPr>
      <a:lvl6pPr marL="2598610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6pPr>
      <a:lvl7pPr marL="3055786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7pPr>
      <a:lvl8pPr marL="3512963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8pPr>
      <a:lvl9pPr marL="3970139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976">
          <p15:clr>
            <a:srgbClr val="F26B43"/>
          </p15:clr>
        </p15:guide>
        <p15:guide id="2" pos="483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4247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2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6767" y="6572838"/>
            <a:ext cx="9073652" cy="1692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defTabSz="914354" fontAlgn="base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766764" y="620694"/>
            <a:ext cx="11088688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6764" y="1412878"/>
            <a:ext cx="11088688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" y="6572092"/>
            <a:ext cx="76676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914354" fontAlgn="base">
              <a:spcBef>
                <a:spcPct val="50000"/>
              </a:spcBef>
              <a:spcAft>
                <a:spcPct val="0"/>
              </a:spcAft>
            </a:pPr>
            <a:fld id="{6A9215A3-A5EC-45BD-A4DA-0CCD1244418E}" type="slidenum">
              <a:rPr lang="en-GB" sz="1100" b="1">
                <a:solidFill>
                  <a:srgbClr val="4F2D7F"/>
                </a:solidFill>
              </a:rPr>
              <a:pPr algn="ctr" defTabSz="914354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100" b="1" dirty="0">
              <a:solidFill>
                <a:srgbClr val="4F2D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1A65CB-A491-4B13-8862-F06A54515B7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1" y="6353086"/>
            <a:ext cx="1345251" cy="3829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7DFB02A-7EE0-4826-AD2D-8E017B8618D0}"/>
              </a:ext>
            </a:extLst>
          </p:cNvPr>
          <p:cNvCxnSpPr/>
          <p:nvPr userDrawn="1"/>
        </p:nvCxnSpPr>
        <p:spPr bwMode="auto">
          <a:xfrm>
            <a:off x="767408" y="1196752"/>
            <a:ext cx="11088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576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75" indent="-268275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t"/>
        <a:tabLst>
          <a:tab pos="1238189" algn="l"/>
        </a:tabLst>
        <a:defRPr sz="1900">
          <a:solidFill>
            <a:schemeClr val="bg2"/>
          </a:solidFill>
          <a:latin typeface="+mn-lt"/>
          <a:ea typeface="+mn-ea"/>
          <a:cs typeface="+mn-cs"/>
        </a:defRPr>
      </a:lvl1pPr>
      <a:lvl2pPr marL="546073" indent="-276212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tabLst>
          <a:tab pos="1238189" algn="l"/>
        </a:tabLst>
        <a:defRPr sz="1600">
          <a:solidFill>
            <a:schemeClr val="tx1"/>
          </a:solidFill>
          <a:latin typeface="+mn-lt"/>
        </a:defRPr>
      </a:lvl2pPr>
      <a:lvl3pPr marL="834983" indent="-287323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189" algn="l"/>
        </a:tabLst>
        <a:defRPr sz="1500">
          <a:solidFill>
            <a:schemeClr val="tx1"/>
          </a:solidFill>
          <a:latin typeface="+mn-lt"/>
        </a:defRPr>
      </a:lvl3pPr>
      <a:lvl4pPr marL="1103259" indent="-266687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189" algn="l"/>
        </a:tabLst>
        <a:defRPr sz="1500">
          <a:solidFill>
            <a:schemeClr val="tx1"/>
          </a:solidFill>
          <a:latin typeface="+mn-lt"/>
        </a:defRPr>
      </a:lvl4pPr>
      <a:lvl5pPr marL="1901731" indent="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None/>
        <a:tabLst>
          <a:tab pos="1238189" algn="l"/>
        </a:tabLst>
        <a:defRPr sz="1600">
          <a:solidFill>
            <a:schemeClr val="tx1"/>
          </a:solidFill>
          <a:latin typeface="+mn-lt"/>
        </a:defRPr>
      </a:lvl5pPr>
      <a:lvl6pPr marL="2598610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6pPr>
      <a:lvl7pPr marL="3055786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7pPr>
      <a:lvl8pPr marL="3512963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8pPr>
      <a:lvl9pPr marL="3970139" indent="-23970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189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976">
          <p15:clr>
            <a:srgbClr val="F26B43"/>
          </p15:clr>
        </p15:guide>
        <p15:guide id="2" pos="483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4247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2258" y="4586557"/>
            <a:ext cx="7505800" cy="1329595"/>
          </a:xfrm>
        </p:spPr>
        <p:txBody>
          <a:bodyPr/>
          <a:lstStyle/>
          <a:p>
            <a:r>
              <a:rPr lang="bs-Latn-BA" sz="3200" dirty="0" smtClean="0"/>
              <a:t>Xarelto</a:t>
            </a:r>
            <a:r>
              <a:rPr lang="bs-Latn-BA" sz="3200" baseline="30000" dirty="0" smtClean="0"/>
              <a:t>®</a:t>
            </a:r>
            <a:r>
              <a:rPr lang="hr-HR" sz="32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r-HR" sz="32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od randomiziranih kliničkih studija do iskustava iz svakodnevne </a:t>
            </a:r>
            <a:r>
              <a:rPr lang="hr-HR" sz="32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prakse</a:t>
            </a:r>
            <a:r>
              <a:rPr lang="bs-Latn-BA" sz="3200" baseline="30000" dirty="0" smtClean="0"/>
              <a:t/>
            </a:r>
            <a:br>
              <a:rPr lang="bs-Latn-BA" sz="3200" baseline="30000" dirty="0" smtClean="0"/>
            </a:b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182072" y="5551481"/>
            <a:ext cx="5708841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354"/>
            <a:r>
              <a:rPr lang="hr-HR" sz="18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Prof. Dr Miljković Siniša, </a:t>
            </a:r>
            <a:r>
              <a:rPr lang="en-US" sz="1800" b="1" i="1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Klinika</a:t>
            </a:r>
            <a:r>
              <a:rPr lang="en-US" sz="18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 za</a:t>
            </a:r>
            <a:r>
              <a:rPr lang="hr-HR" sz="18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bs-Latn-BA" sz="18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neurologiju</a:t>
            </a:r>
          </a:p>
          <a:p>
            <a:pPr defTabSz="914354"/>
            <a:r>
              <a:rPr lang="en-US" sz="1800" b="1" i="1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Univerzitetski</a:t>
            </a:r>
            <a:r>
              <a:rPr lang="en-US" sz="18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sz="1800" b="1" i="1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klinički</a:t>
            </a:r>
            <a:r>
              <a:rPr lang="en-US" sz="18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 center R</a:t>
            </a:r>
            <a:r>
              <a:rPr lang="hr-HR" sz="18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S</a:t>
            </a:r>
            <a:r>
              <a:rPr lang="en-US" sz="18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 Banja Luka</a:t>
            </a:r>
            <a:endParaRPr lang="hr-HR" sz="1800" b="1" i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3279"/>
            <a:ext cx="570220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/>
              <a:t>50. </a:t>
            </a:r>
            <a:r>
              <a:rPr lang="en-US" i="1" dirty="0" err="1" smtClean="0"/>
              <a:t>Sekcija</a:t>
            </a:r>
            <a:r>
              <a:rPr lang="en-US" i="1" dirty="0" smtClean="0"/>
              <a:t> </a:t>
            </a:r>
            <a:r>
              <a:rPr lang="en-US" i="1" dirty="0" err="1"/>
              <a:t>Udruženja</a:t>
            </a:r>
            <a:r>
              <a:rPr lang="en-US" i="1" dirty="0"/>
              <a:t> </a:t>
            </a:r>
            <a:r>
              <a:rPr lang="en-US" i="1" dirty="0" err="1"/>
              <a:t>neurologa</a:t>
            </a:r>
            <a:r>
              <a:rPr lang="en-US" i="1" dirty="0"/>
              <a:t> </a:t>
            </a:r>
            <a:r>
              <a:rPr lang="en-US" i="1" dirty="0" err="1"/>
              <a:t>Republike</a:t>
            </a:r>
            <a:r>
              <a:rPr lang="en-US" i="1" dirty="0"/>
              <a:t> </a:t>
            </a:r>
            <a:r>
              <a:rPr lang="en-US" i="1" dirty="0" err="1"/>
              <a:t>Srpske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76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6" name="Title 1"/>
          <p:cNvSpPr>
            <a:spLocks noGrp="1"/>
          </p:cNvSpPr>
          <p:nvPr>
            <p:ph type="title"/>
          </p:nvPr>
        </p:nvSpPr>
        <p:spPr>
          <a:xfrm>
            <a:off x="766765" y="288296"/>
            <a:ext cx="11088688" cy="664797"/>
          </a:xfrm>
        </p:spPr>
        <p:txBody>
          <a:bodyPr/>
          <a:lstStyle/>
          <a:p>
            <a:r>
              <a:rPr lang="hr-HR" altLang="en-US" dirty="0" smtClean="0"/>
              <a:t>Stope korištenja smanjene doze su veće u kliničkoj praksi nego u trećoj fazi ispitivanja NOAK-a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2771" y="1512289"/>
            <a:ext cx="10305236" cy="402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9990" tIns="46793" rIns="89990" bIns="46793" rtlCol="0" anchor="ctr">
            <a:spAutoFit/>
          </a:bodyPr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Smanjene doze NOAK-a u trećoj fazi kliničkih studija i u praktičnoj upotrebi u UK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221121829"/>
              </p:ext>
            </p:extLst>
          </p:nvPr>
        </p:nvGraphicFramePr>
        <p:xfrm>
          <a:off x="2221428" y="2062645"/>
          <a:ext cx="2873135" cy="179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761875688"/>
              </p:ext>
            </p:extLst>
          </p:nvPr>
        </p:nvGraphicFramePr>
        <p:xfrm>
          <a:off x="2221428" y="3792575"/>
          <a:ext cx="2873135" cy="179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546171772"/>
              </p:ext>
            </p:extLst>
          </p:nvPr>
        </p:nvGraphicFramePr>
        <p:xfrm>
          <a:off x="5031712" y="3792575"/>
          <a:ext cx="2873135" cy="179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5031712" y="2062645"/>
          <a:ext cx="2873135" cy="179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181857707"/>
              </p:ext>
            </p:extLst>
          </p:nvPr>
        </p:nvGraphicFramePr>
        <p:xfrm>
          <a:off x="7834014" y="2062645"/>
          <a:ext cx="2873135" cy="179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380995933"/>
              </p:ext>
            </p:extLst>
          </p:nvPr>
        </p:nvGraphicFramePr>
        <p:xfrm>
          <a:off x="7834014" y="3792575"/>
          <a:ext cx="2873135" cy="179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77844" y="4467281"/>
            <a:ext cx="90709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36.3%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2836" y="1889505"/>
            <a:ext cx="90709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4.7%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3440" y="2745517"/>
            <a:ext cx="90709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GB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49.7%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22640" y="4568457"/>
            <a:ext cx="90709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GB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62084" y="2484129"/>
            <a:ext cx="90709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GB" sz="1500" b="1" dirty="0">
                <a:solidFill>
                  <a:srgbClr val="001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20.7%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62088" y="4313389"/>
            <a:ext cx="90709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GB" sz="1500" b="1" dirty="0">
                <a:solidFill>
                  <a:srgbClr val="001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22.3%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23891" y="3850860"/>
            <a:ext cx="10909300" cy="0"/>
          </a:xfrm>
          <a:prstGeom prst="line">
            <a:avLst/>
          </a:prstGeom>
          <a:ln w="12700">
            <a:solidFill>
              <a:srgbClr val="24495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3927" y="2801933"/>
            <a:ext cx="2103120" cy="38471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Faza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1–3</a:t>
            </a:r>
            <a:endParaRPr lang="en-GB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927" y="4598925"/>
            <a:ext cx="2103120" cy="67710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Praktična upotreba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1281" y="5525836"/>
            <a:ext cx="2484000" cy="36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0" tIns="45718" rIns="91430" bIns="45718" rtlCol="0">
            <a:noAutofit/>
          </a:bodyPr>
          <a:lstStyle/>
          <a:p>
            <a:pPr algn="ctr"/>
            <a:r>
              <a:rPr lang="hr-HR" sz="1600" b="1" dirty="0"/>
              <a:t>Apiksaban </a:t>
            </a:r>
            <a:r>
              <a:rPr lang="en-GB" sz="1600" b="1" dirty="0"/>
              <a:t>2.5 mg BID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17571" y="5525836"/>
            <a:ext cx="2484000" cy="360000"/>
          </a:xfrm>
          <a:prstGeom prst="rect">
            <a:avLst/>
          </a:prstGeom>
          <a:solidFill>
            <a:srgbClr val="2144C1"/>
          </a:solidFill>
        </p:spPr>
        <p:txBody>
          <a:bodyPr wrap="square" lIns="91430" tIns="45718" rIns="91430" bIns="45718" rtlCol="0">
            <a:noAutofit/>
          </a:bodyPr>
          <a:lstStyle/>
          <a:p>
            <a:pPr algn="ctr"/>
            <a:r>
              <a:rPr lang="en-GB" sz="1600" b="1" dirty="0">
                <a:solidFill>
                  <a:prstClr val="white"/>
                </a:solidFill>
              </a:rPr>
              <a:t>Dabigatran 110 mg BID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24587" y="5525837"/>
            <a:ext cx="2675087" cy="3385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n-GB" sz="1600" b="1" dirty="0" err="1"/>
              <a:t>Rivaro</a:t>
            </a:r>
            <a:r>
              <a:rPr lang="hr-HR" sz="1600" b="1" dirty="0"/>
              <a:t>ks</a:t>
            </a:r>
            <a:r>
              <a:rPr lang="en-GB" sz="1600" b="1" dirty="0" err="1"/>
              <a:t>aban</a:t>
            </a:r>
            <a:r>
              <a:rPr lang="en-GB" sz="1600" b="1" dirty="0"/>
              <a:t> 15 mg OD</a:t>
            </a:r>
          </a:p>
        </p:txBody>
      </p:sp>
      <p:sp>
        <p:nvSpPr>
          <p:cNvPr id="27" name="Footer Placeholder 1">
            <a:extLst>
              <a:ext uri="{FF2B5EF4-FFF2-40B4-BE49-F238E27FC236}">
                <a16:creationId xmlns:a16="http://schemas.microsoft.com/office/drawing/2014/main" xmlns="" id="{6D3E860D-C8E1-40B6-9FE2-B59B82895BF1}"/>
              </a:ext>
            </a:extLst>
          </p:cNvPr>
          <p:cNvSpPr txBox="1">
            <a:spLocks/>
          </p:cNvSpPr>
          <p:nvPr/>
        </p:nvSpPr>
        <p:spPr>
          <a:xfrm>
            <a:off x="838801" y="5947207"/>
            <a:ext cx="8021523" cy="697791"/>
          </a:xfrm>
          <a:prstGeom prst="rect">
            <a:avLst/>
          </a:prstGeom>
        </p:spPr>
        <p:txBody>
          <a:bodyPr vert="horz" lIns="91430" tIns="45718" rIns="91430" bIns="45718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tx1"/>
                </a:solidFill>
              </a:rPr>
              <a:t>1. Granger CB, et al. </a:t>
            </a:r>
            <a:r>
              <a:rPr lang="da-DK" i="1" dirty="0">
                <a:solidFill>
                  <a:schemeClr val="tx1"/>
                </a:solidFill>
              </a:rPr>
              <a:t>N Eng J Med. </a:t>
            </a:r>
            <a:r>
              <a:rPr lang="da-DK" dirty="0">
                <a:solidFill>
                  <a:schemeClr val="tx1"/>
                </a:solidFill>
              </a:rPr>
              <a:t>2011;365:981–992; 2. Connolly SJ, et al. </a:t>
            </a:r>
            <a:r>
              <a:rPr lang="da-DK" i="1" dirty="0">
                <a:solidFill>
                  <a:schemeClr val="tx1"/>
                </a:solidFill>
              </a:rPr>
              <a:t>N Engl J Med. </a:t>
            </a:r>
            <a:r>
              <a:rPr lang="da-DK" dirty="0">
                <a:solidFill>
                  <a:schemeClr val="tx1"/>
                </a:solidFill>
              </a:rPr>
              <a:t>2009;361:1139–1151; 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3. Fox A, et al. </a:t>
            </a:r>
            <a:r>
              <a:rPr lang="da-DK" i="1" dirty="0">
                <a:solidFill>
                  <a:schemeClr val="tx1"/>
                </a:solidFill>
              </a:rPr>
              <a:t>Eur Heart J. </a:t>
            </a:r>
            <a:r>
              <a:rPr lang="da-DK" dirty="0">
                <a:solidFill>
                  <a:schemeClr val="tx1"/>
                </a:solidFill>
              </a:rPr>
              <a:t>2011;32:2387–2394; 4. Fay M, et al. </a:t>
            </a:r>
            <a:r>
              <a:rPr lang="da-DK" i="1" dirty="0">
                <a:solidFill>
                  <a:schemeClr val="tx1"/>
                </a:solidFill>
              </a:rPr>
              <a:t>Eur Heart J. </a:t>
            </a:r>
            <a:r>
              <a:rPr lang="da-DK" dirty="0">
                <a:solidFill>
                  <a:schemeClr val="tx1"/>
                </a:solidFill>
              </a:rPr>
              <a:t>2016;37(Suppl.):510; 3. </a:t>
            </a:r>
          </a:p>
        </p:txBody>
      </p:sp>
    </p:spTree>
    <p:extLst>
      <p:ext uri="{BB962C8B-B14F-4D97-AF65-F5344CB8AC3E}">
        <p14:creationId xmlns:p14="http://schemas.microsoft.com/office/powerpoint/2010/main" val="17314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c 6" descr="Chat">
            <a:extLst>
              <a:ext uri="{FF2B5EF4-FFF2-40B4-BE49-F238E27FC236}">
                <a16:creationId xmlns:a16="http://schemas.microsoft.com/office/drawing/2014/main" xmlns="" id="{5FE36377-BF96-4A84-AC87-081BF111EED0}"/>
              </a:ext>
            </a:extLst>
          </p:cNvPr>
          <p:cNvGrpSpPr/>
          <p:nvPr/>
        </p:nvGrpSpPr>
        <p:grpSpPr>
          <a:xfrm>
            <a:off x="10184725" y="114300"/>
            <a:ext cx="1617717" cy="1617717"/>
            <a:chOff x="1709945" y="1889653"/>
            <a:chExt cx="720000" cy="720000"/>
          </a:xfrm>
          <a:solidFill>
            <a:schemeClr val="accent1"/>
          </a:solidFill>
        </p:grpSpPr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xmlns="" id="{D0359872-E29A-4DF4-9113-D91D046D9E8F}"/>
                </a:ext>
              </a:extLst>
            </p:cNvPr>
            <p:cNvSpPr/>
            <p:nvPr/>
          </p:nvSpPr>
          <p:spPr>
            <a:xfrm>
              <a:off x="1765550" y="2035258"/>
              <a:ext cx="382500" cy="345000"/>
            </a:xfrm>
            <a:custGeom>
              <a:avLst/>
              <a:gdLst/>
              <a:ahLst/>
              <a:cxnLst/>
              <a:rect l="0" t="0" r="0" b="0"/>
              <a:pathLst>
                <a:path w="382500" h="345000">
                  <a:moveTo>
                    <a:pt x="259395" y="56895"/>
                  </a:moveTo>
                  <a:lnTo>
                    <a:pt x="379395" y="56895"/>
                  </a:lnTo>
                  <a:lnTo>
                    <a:pt x="379395" y="34395"/>
                  </a:lnTo>
                  <a:cubicBezTo>
                    <a:pt x="379395" y="17895"/>
                    <a:pt x="365895" y="4395"/>
                    <a:pt x="349395" y="4395"/>
                  </a:cubicBezTo>
                  <a:lnTo>
                    <a:pt x="34395" y="4395"/>
                  </a:lnTo>
                  <a:cubicBezTo>
                    <a:pt x="17895" y="4395"/>
                    <a:pt x="4395" y="17895"/>
                    <a:pt x="4395" y="34395"/>
                  </a:cubicBezTo>
                  <a:lnTo>
                    <a:pt x="4395" y="236895"/>
                  </a:lnTo>
                  <a:cubicBezTo>
                    <a:pt x="4395" y="253395"/>
                    <a:pt x="17895" y="266895"/>
                    <a:pt x="34395" y="266895"/>
                  </a:cubicBezTo>
                  <a:lnTo>
                    <a:pt x="79395" y="266895"/>
                  </a:lnTo>
                  <a:lnTo>
                    <a:pt x="79395" y="341895"/>
                  </a:lnTo>
                  <a:lnTo>
                    <a:pt x="154395" y="266895"/>
                  </a:lnTo>
                  <a:lnTo>
                    <a:pt x="199395" y="266895"/>
                  </a:lnTo>
                  <a:lnTo>
                    <a:pt x="199395" y="116895"/>
                  </a:lnTo>
                  <a:cubicBezTo>
                    <a:pt x="199395" y="83895"/>
                    <a:pt x="226395" y="56895"/>
                    <a:pt x="259395" y="56895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xmlns="" id="{51B8054D-2C30-4ECB-B785-3FF9CA4DDB9E}"/>
                </a:ext>
              </a:extLst>
            </p:cNvPr>
            <p:cNvSpPr/>
            <p:nvPr/>
          </p:nvSpPr>
          <p:spPr>
            <a:xfrm>
              <a:off x="1990550" y="2117758"/>
              <a:ext cx="382500" cy="345000"/>
            </a:xfrm>
            <a:custGeom>
              <a:avLst/>
              <a:gdLst/>
              <a:ahLst/>
              <a:cxnLst/>
              <a:rect l="0" t="0" r="0" b="0"/>
              <a:pathLst>
                <a:path w="382500" h="345000">
                  <a:moveTo>
                    <a:pt x="349395" y="4395"/>
                  </a:moveTo>
                  <a:lnTo>
                    <a:pt x="34395" y="4395"/>
                  </a:lnTo>
                  <a:cubicBezTo>
                    <a:pt x="17895" y="4395"/>
                    <a:pt x="4395" y="17895"/>
                    <a:pt x="4395" y="34395"/>
                  </a:cubicBezTo>
                  <a:lnTo>
                    <a:pt x="4395" y="236895"/>
                  </a:lnTo>
                  <a:cubicBezTo>
                    <a:pt x="4395" y="253395"/>
                    <a:pt x="17895" y="266895"/>
                    <a:pt x="34395" y="266895"/>
                  </a:cubicBezTo>
                  <a:lnTo>
                    <a:pt x="229395" y="266895"/>
                  </a:lnTo>
                  <a:lnTo>
                    <a:pt x="304395" y="341895"/>
                  </a:lnTo>
                  <a:lnTo>
                    <a:pt x="304395" y="266895"/>
                  </a:lnTo>
                  <a:lnTo>
                    <a:pt x="349395" y="266895"/>
                  </a:lnTo>
                  <a:cubicBezTo>
                    <a:pt x="365895" y="266895"/>
                    <a:pt x="379395" y="253395"/>
                    <a:pt x="379395" y="236895"/>
                  </a:cubicBezTo>
                  <a:lnTo>
                    <a:pt x="379395" y="34395"/>
                  </a:lnTo>
                  <a:cubicBezTo>
                    <a:pt x="379395" y="17895"/>
                    <a:pt x="365895" y="4395"/>
                    <a:pt x="349395" y="4395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BFC9AEE-D938-43F8-A3CA-4A92ACDF645C}"/>
              </a:ext>
            </a:extLst>
          </p:cNvPr>
          <p:cNvSpPr txBox="1"/>
          <p:nvPr/>
        </p:nvSpPr>
        <p:spPr>
          <a:xfrm>
            <a:off x="3581400" y="419101"/>
            <a:ext cx="664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1EE031-700C-432F-92F9-28EEAF5B5CE6}"/>
              </a:ext>
            </a:extLst>
          </p:cNvPr>
          <p:cNvSpPr txBox="1"/>
          <p:nvPr/>
        </p:nvSpPr>
        <p:spPr>
          <a:xfrm>
            <a:off x="3728497" y="2965037"/>
            <a:ext cx="8541879" cy="901928"/>
          </a:xfrm>
          <a:prstGeom prst="roundRect">
            <a:avLst>
              <a:gd name="adj" fmla="val 5092"/>
            </a:avLst>
          </a:prstGeom>
          <a:solidFill>
            <a:schemeClr val="bg1"/>
          </a:solidFill>
        </p:spPr>
        <p:txBody>
          <a:bodyPr wrap="square" rIns="720000" rtlCol="0" anchor="ctr">
            <a:noAutofit/>
          </a:bodyPr>
          <a:lstStyle/>
          <a:p>
            <a:pPr marL="180975" lvl="0" defTabSz="896938">
              <a:defRPr/>
            </a:pPr>
            <a:r>
              <a:rPr lang="en-US" sz="3600" dirty="0" err="1">
                <a:solidFill>
                  <a:schemeClr val="bg2"/>
                </a:solidFill>
              </a:rPr>
              <a:t>Prema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vašem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iskustvu</a:t>
            </a:r>
            <a:r>
              <a:rPr lang="en-US" sz="3600" dirty="0">
                <a:solidFill>
                  <a:schemeClr val="bg2"/>
                </a:solidFill>
              </a:rPr>
              <a:t>, </a:t>
            </a:r>
            <a:r>
              <a:rPr lang="en-US" sz="3600" dirty="0" err="1">
                <a:solidFill>
                  <a:schemeClr val="bg2"/>
                </a:solidFill>
              </a:rPr>
              <a:t>zašto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bolesnici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koji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boluju</a:t>
            </a:r>
            <a:r>
              <a:rPr lang="en-US" sz="3600" dirty="0">
                <a:solidFill>
                  <a:schemeClr val="bg2"/>
                </a:solidFill>
              </a:rPr>
              <a:t> od AF ne </a:t>
            </a:r>
            <a:r>
              <a:rPr lang="en-US" sz="3600" dirty="0" err="1">
                <a:solidFill>
                  <a:schemeClr val="bg2"/>
                </a:solidFill>
              </a:rPr>
              <a:t>primaju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antikoagulaciju</a:t>
            </a:r>
            <a:r>
              <a:rPr lang="en-US" sz="3600" dirty="0">
                <a:solidFill>
                  <a:schemeClr val="bg2"/>
                </a:solidFill>
              </a:rPr>
              <a:t>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58A2C96-3592-4789-8FBC-0E882356183C}"/>
              </a:ext>
            </a:extLst>
          </p:cNvPr>
          <p:cNvSpPr txBox="1"/>
          <p:nvPr/>
        </p:nvSpPr>
        <p:spPr>
          <a:xfrm>
            <a:off x="-292099" y="0"/>
            <a:ext cx="4025900" cy="7023100"/>
          </a:xfrm>
          <a:prstGeom prst="rect">
            <a:avLst/>
          </a:prstGeom>
          <a:solidFill>
            <a:schemeClr val="bg2"/>
          </a:solidFill>
        </p:spPr>
        <p:txBody>
          <a:bodyPr wrap="square" rIns="720000" rtlCol="0" anchor="ctr">
            <a:noAutofit/>
          </a:bodyPr>
          <a:lstStyle/>
          <a:p>
            <a:pPr marL="358775" marR="0" lvl="0" indent="0" algn="l" defTabSz="896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754726A-C944-4143-9FEA-0A01758F0BC2}"/>
              </a:ext>
            </a:extLst>
          </p:cNvPr>
          <p:cNvGrpSpPr/>
          <p:nvPr/>
        </p:nvGrpSpPr>
        <p:grpSpPr>
          <a:xfrm>
            <a:off x="838204" y="2436098"/>
            <a:ext cx="1795382" cy="1985804"/>
            <a:chOff x="4221163" y="1965325"/>
            <a:chExt cx="838200" cy="927101"/>
          </a:xfrm>
          <a:solidFill>
            <a:schemeClr val="bg1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7EA9A787-2679-4924-B3FA-FBFFAA614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9275" y="2106613"/>
              <a:ext cx="561975" cy="785813"/>
            </a:xfrm>
            <a:custGeom>
              <a:avLst/>
              <a:gdLst>
                <a:gd name="T0" fmla="*/ 136 w 273"/>
                <a:gd name="T1" fmla="*/ 0 h 381"/>
                <a:gd name="T2" fmla="*/ 0 w 273"/>
                <a:gd name="T3" fmla="*/ 132 h 381"/>
                <a:gd name="T4" fmla="*/ 33 w 273"/>
                <a:gd name="T5" fmla="*/ 229 h 381"/>
                <a:gd name="T6" fmla="*/ 47 w 273"/>
                <a:gd name="T7" fmla="*/ 257 h 381"/>
                <a:gd name="T8" fmla="*/ 72 w 273"/>
                <a:gd name="T9" fmla="*/ 302 h 381"/>
                <a:gd name="T10" fmla="*/ 74 w 273"/>
                <a:gd name="T11" fmla="*/ 337 h 381"/>
                <a:gd name="T12" fmla="*/ 74 w 273"/>
                <a:gd name="T13" fmla="*/ 337 h 381"/>
                <a:gd name="T14" fmla="*/ 102 w 273"/>
                <a:gd name="T15" fmla="*/ 367 h 381"/>
                <a:gd name="T16" fmla="*/ 114 w 273"/>
                <a:gd name="T17" fmla="*/ 378 h 381"/>
                <a:gd name="T18" fmla="*/ 123 w 273"/>
                <a:gd name="T19" fmla="*/ 381 h 381"/>
                <a:gd name="T20" fmla="*/ 150 w 273"/>
                <a:gd name="T21" fmla="*/ 381 h 381"/>
                <a:gd name="T22" fmla="*/ 159 w 273"/>
                <a:gd name="T23" fmla="*/ 378 h 381"/>
                <a:gd name="T24" fmla="*/ 171 w 273"/>
                <a:gd name="T25" fmla="*/ 367 h 381"/>
                <a:gd name="T26" fmla="*/ 199 w 273"/>
                <a:gd name="T27" fmla="*/ 337 h 381"/>
                <a:gd name="T28" fmla="*/ 201 w 273"/>
                <a:gd name="T29" fmla="*/ 302 h 381"/>
                <a:gd name="T30" fmla="*/ 226 w 273"/>
                <a:gd name="T31" fmla="*/ 257 h 381"/>
                <a:gd name="T32" fmla="*/ 240 w 273"/>
                <a:gd name="T33" fmla="*/ 228 h 381"/>
                <a:gd name="T34" fmla="*/ 273 w 273"/>
                <a:gd name="T35" fmla="*/ 132 h 381"/>
                <a:gd name="T36" fmla="*/ 136 w 273"/>
                <a:gd name="T37" fmla="*/ 0 h 381"/>
                <a:gd name="T38" fmla="*/ 211 w 273"/>
                <a:gd name="T39" fmla="*/ 209 h 381"/>
                <a:gd name="T40" fmla="*/ 192 w 273"/>
                <a:gd name="T41" fmla="*/ 257 h 381"/>
                <a:gd name="T42" fmla="*/ 179 w 273"/>
                <a:gd name="T43" fmla="*/ 275 h 381"/>
                <a:gd name="T44" fmla="*/ 94 w 273"/>
                <a:gd name="T45" fmla="*/ 275 h 381"/>
                <a:gd name="T46" fmla="*/ 81 w 273"/>
                <a:gd name="T47" fmla="*/ 257 h 381"/>
                <a:gd name="T48" fmla="*/ 61 w 273"/>
                <a:gd name="T49" fmla="*/ 209 h 381"/>
                <a:gd name="T50" fmla="*/ 34 w 273"/>
                <a:gd name="T51" fmla="*/ 132 h 381"/>
                <a:gd name="T52" fmla="*/ 136 w 273"/>
                <a:gd name="T53" fmla="*/ 35 h 381"/>
                <a:gd name="T54" fmla="*/ 239 w 273"/>
                <a:gd name="T55" fmla="*/ 132 h 381"/>
                <a:gd name="T56" fmla="*/ 211 w 273"/>
                <a:gd name="T57" fmla="*/ 209 h 381"/>
                <a:gd name="T58" fmla="*/ 211 w 273"/>
                <a:gd name="T59" fmla="*/ 209 h 381"/>
                <a:gd name="T60" fmla="*/ 211 w 273"/>
                <a:gd name="T61" fmla="*/ 20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3" h="381">
                  <a:moveTo>
                    <a:pt x="136" y="0"/>
                  </a:moveTo>
                  <a:cubicBezTo>
                    <a:pt x="61" y="0"/>
                    <a:pt x="0" y="59"/>
                    <a:pt x="0" y="132"/>
                  </a:cubicBezTo>
                  <a:cubicBezTo>
                    <a:pt x="0" y="180"/>
                    <a:pt x="19" y="208"/>
                    <a:pt x="33" y="229"/>
                  </a:cubicBezTo>
                  <a:cubicBezTo>
                    <a:pt x="42" y="241"/>
                    <a:pt x="47" y="249"/>
                    <a:pt x="47" y="257"/>
                  </a:cubicBezTo>
                  <a:cubicBezTo>
                    <a:pt x="47" y="274"/>
                    <a:pt x="56" y="290"/>
                    <a:pt x="72" y="302"/>
                  </a:cubicBezTo>
                  <a:cubicBezTo>
                    <a:pt x="73" y="312"/>
                    <a:pt x="74" y="337"/>
                    <a:pt x="74" y="337"/>
                  </a:cubicBezTo>
                  <a:cubicBezTo>
                    <a:pt x="74" y="337"/>
                    <a:pt x="74" y="337"/>
                    <a:pt x="74" y="337"/>
                  </a:cubicBezTo>
                  <a:cubicBezTo>
                    <a:pt x="74" y="344"/>
                    <a:pt x="78" y="359"/>
                    <a:pt x="102" y="367"/>
                  </a:cubicBezTo>
                  <a:cubicBezTo>
                    <a:pt x="105" y="371"/>
                    <a:pt x="109" y="375"/>
                    <a:pt x="114" y="378"/>
                  </a:cubicBezTo>
                  <a:cubicBezTo>
                    <a:pt x="116" y="380"/>
                    <a:pt x="120" y="381"/>
                    <a:pt x="123" y="381"/>
                  </a:cubicBezTo>
                  <a:cubicBezTo>
                    <a:pt x="150" y="381"/>
                    <a:pt x="150" y="381"/>
                    <a:pt x="150" y="381"/>
                  </a:cubicBezTo>
                  <a:cubicBezTo>
                    <a:pt x="153" y="381"/>
                    <a:pt x="157" y="380"/>
                    <a:pt x="159" y="378"/>
                  </a:cubicBezTo>
                  <a:cubicBezTo>
                    <a:pt x="164" y="375"/>
                    <a:pt x="168" y="371"/>
                    <a:pt x="171" y="367"/>
                  </a:cubicBezTo>
                  <a:cubicBezTo>
                    <a:pt x="195" y="359"/>
                    <a:pt x="199" y="344"/>
                    <a:pt x="199" y="337"/>
                  </a:cubicBezTo>
                  <a:cubicBezTo>
                    <a:pt x="199" y="337"/>
                    <a:pt x="200" y="312"/>
                    <a:pt x="201" y="302"/>
                  </a:cubicBezTo>
                  <a:cubicBezTo>
                    <a:pt x="217" y="290"/>
                    <a:pt x="226" y="274"/>
                    <a:pt x="226" y="257"/>
                  </a:cubicBezTo>
                  <a:cubicBezTo>
                    <a:pt x="226" y="249"/>
                    <a:pt x="231" y="241"/>
                    <a:pt x="240" y="228"/>
                  </a:cubicBezTo>
                  <a:cubicBezTo>
                    <a:pt x="254" y="208"/>
                    <a:pt x="273" y="180"/>
                    <a:pt x="273" y="132"/>
                  </a:cubicBezTo>
                  <a:cubicBezTo>
                    <a:pt x="273" y="59"/>
                    <a:pt x="212" y="0"/>
                    <a:pt x="136" y="0"/>
                  </a:cubicBezTo>
                  <a:close/>
                  <a:moveTo>
                    <a:pt x="211" y="209"/>
                  </a:moveTo>
                  <a:cubicBezTo>
                    <a:pt x="201" y="224"/>
                    <a:pt x="192" y="238"/>
                    <a:pt x="192" y="257"/>
                  </a:cubicBezTo>
                  <a:cubicBezTo>
                    <a:pt x="192" y="265"/>
                    <a:pt x="184" y="271"/>
                    <a:pt x="179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89" y="271"/>
                    <a:pt x="81" y="265"/>
                    <a:pt x="81" y="257"/>
                  </a:cubicBezTo>
                  <a:cubicBezTo>
                    <a:pt x="81" y="238"/>
                    <a:pt x="72" y="224"/>
                    <a:pt x="61" y="209"/>
                  </a:cubicBezTo>
                  <a:cubicBezTo>
                    <a:pt x="49" y="190"/>
                    <a:pt x="34" y="169"/>
                    <a:pt x="34" y="132"/>
                  </a:cubicBezTo>
                  <a:cubicBezTo>
                    <a:pt x="34" y="78"/>
                    <a:pt x="80" y="35"/>
                    <a:pt x="136" y="35"/>
                  </a:cubicBezTo>
                  <a:cubicBezTo>
                    <a:pt x="193" y="35"/>
                    <a:pt x="239" y="78"/>
                    <a:pt x="239" y="132"/>
                  </a:cubicBezTo>
                  <a:cubicBezTo>
                    <a:pt x="239" y="169"/>
                    <a:pt x="224" y="190"/>
                    <a:pt x="211" y="209"/>
                  </a:cubicBezTo>
                  <a:close/>
                  <a:moveTo>
                    <a:pt x="211" y="209"/>
                  </a:moveTo>
                  <a:cubicBezTo>
                    <a:pt x="211" y="209"/>
                    <a:pt x="211" y="209"/>
                    <a:pt x="211" y="209"/>
                  </a:cubicBezTo>
                </a:path>
              </a:pathLst>
            </a:custGeom>
            <a:grpFill/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4A1E9771-0C4B-4DB0-9A6D-6DF467F171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2800" y="1965325"/>
              <a:ext cx="34925" cy="88900"/>
            </a:xfrm>
            <a:custGeom>
              <a:avLst/>
              <a:gdLst>
                <a:gd name="T0" fmla="*/ 8 w 17"/>
                <a:gd name="T1" fmla="*/ 43 h 43"/>
                <a:gd name="T2" fmla="*/ 17 w 17"/>
                <a:gd name="T3" fmla="*/ 34 h 43"/>
                <a:gd name="T4" fmla="*/ 17 w 17"/>
                <a:gd name="T5" fmla="*/ 8 h 43"/>
                <a:gd name="T6" fmla="*/ 8 w 17"/>
                <a:gd name="T7" fmla="*/ 0 h 43"/>
                <a:gd name="T8" fmla="*/ 0 w 17"/>
                <a:gd name="T9" fmla="*/ 8 h 43"/>
                <a:gd name="T10" fmla="*/ 0 w 17"/>
                <a:gd name="T11" fmla="*/ 34 h 43"/>
                <a:gd name="T12" fmla="*/ 8 w 17"/>
                <a:gd name="T13" fmla="*/ 43 h 43"/>
                <a:gd name="T14" fmla="*/ 8 w 17"/>
                <a:gd name="T15" fmla="*/ 43 h 43"/>
                <a:gd name="T16" fmla="*/ 8 w 17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3">
                  <a:moveTo>
                    <a:pt x="8" y="43"/>
                  </a:moveTo>
                  <a:cubicBezTo>
                    <a:pt x="13" y="43"/>
                    <a:pt x="17" y="39"/>
                    <a:pt x="17" y="3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4" y="43"/>
                    <a:pt x="8" y="43"/>
                  </a:cubicBezTo>
                  <a:close/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11211195-9267-453A-B179-5AFE8E1FD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600" y="2016125"/>
              <a:ext cx="66675" cy="84138"/>
            </a:xfrm>
            <a:custGeom>
              <a:avLst/>
              <a:gdLst>
                <a:gd name="T0" fmla="*/ 16 w 33"/>
                <a:gd name="T1" fmla="*/ 36 h 41"/>
                <a:gd name="T2" fmla="*/ 23 w 33"/>
                <a:gd name="T3" fmla="*/ 41 h 41"/>
                <a:gd name="T4" fmla="*/ 27 w 33"/>
                <a:gd name="T5" fmla="*/ 39 h 41"/>
                <a:gd name="T6" fmla="*/ 31 w 33"/>
                <a:gd name="T7" fmla="*/ 28 h 41"/>
                <a:gd name="T8" fmla="*/ 18 w 33"/>
                <a:gd name="T9" fmla="*/ 5 h 41"/>
                <a:gd name="T10" fmla="*/ 6 w 33"/>
                <a:gd name="T11" fmla="*/ 2 h 41"/>
                <a:gd name="T12" fmla="*/ 3 w 33"/>
                <a:gd name="T13" fmla="*/ 14 h 41"/>
                <a:gd name="T14" fmla="*/ 16 w 33"/>
                <a:gd name="T15" fmla="*/ 36 h 41"/>
                <a:gd name="T16" fmla="*/ 16 w 33"/>
                <a:gd name="T17" fmla="*/ 36 h 41"/>
                <a:gd name="T18" fmla="*/ 16 w 33"/>
                <a:gd name="T1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1">
                  <a:moveTo>
                    <a:pt x="16" y="36"/>
                  </a:moveTo>
                  <a:cubicBezTo>
                    <a:pt x="17" y="39"/>
                    <a:pt x="20" y="41"/>
                    <a:pt x="23" y="41"/>
                  </a:cubicBezTo>
                  <a:cubicBezTo>
                    <a:pt x="24" y="41"/>
                    <a:pt x="26" y="40"/>
                    <a:pt x="27" y="39"/>
                  </a:cubicBezTo>
                  <a:cubicBezTo>
                    <a:pt x="31" y="37"/>
                    <a:pt x="33" y="32"/>
                    <a:pt x="31" y="28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1"/>
                    <a:pt x="10" y="0"/>
                    <a:pt x="6" y="2"/>
                  </a:cubicBezTo>
                  <a:cubicBezTo>
                    <a:pt x="2" y="4"/>
                    <a:pt x="0" y="10"/>
                    <a:pt x="3" y="14"/>
                  </a:cubicBezTo>
                  <a:lnTo>
                    <a:pt x="16" y="36"/>
                  </a:lnTo>
                  <a:close/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CA3A6AF-A53F-483C-BF45-9836BB821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3550" y="2162175"/>
              <a:ext cx="85725" cy="65088"/>
            </a:xfrm>
            <a:custGeom>
              <a:avLst/>
              <a:gdLst>
                <a:gd name="T0" fmla="*/ 37 w 42"/>
                <a:gd name="T1" fmla="*/ 15 h 31"/>
                <a:gd name="T2" fmla="*/ 14 w 42"/>
                <a:gd name="T3" fmla="*/ 2 h 31"/>
                <a:gd name="T4" fmla="*/ 2 w 42"/>
                <a:gd name="T5" fmla="*/ 5 h 31"/>
                <a:gd name="T6" fmla="*/ 5 w 42"/>
                <a:gd name="T7" fmla="*/ 17 h 31"/>
                <a:gd name="T8" fmla="*/ 28 w 42"/>
                <a:gd name="T9" fmla="*/ 30 h 31"/>
                <a:gd name="T10" fmla="*/ 32 w 42"/>
                <a:gd name="T11" fmla="*/ 31 h 31"/>
                <a:gd name="T12" fmla="*/ 40 w 42"/>
                <a:gd name="T13" fmla="*/ 27 h 31"/>
                <a:gd name="T14" fmla="*/ 37 w 42"/>
                <a:gd name="T15" fmla="*/ 15 h 31"/>
                <a:gd name="T16" fmla="*/ 37 w 42"/>
                <a:gd name="T17" fmla="*/ 15 h 31"/>
                <a:gd name="T18" fmla="*/ 37 w 42"/>
                <a:gd name="T1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1">
                  <a:moveTo>
                    <a:pt x="37" y="15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5" y="1"/>
                    <a:pt x="2" y="5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1"/>
                    <a:pt x="31" y="31"/>
                    <a:pt x="32" y="31"/>
                  </a:cubicBezTo>
                  <a:cubicBezTo>
                    <a:pt x="35" y="31"/>
                    <a:pt x="38" y="30"/>
                    <a:pt x="40" y="27"/>
                  </a:cubicBezTo>
                  <a:cubicBezTo>
                    <a:pt x="42" y="23"/>
                    <a:pt x="41" y="18"/>
                    <a:pt x="37" y="15"/>
                  </a:cubicBezTo>
                  <a:close/>
                  <a:moveTo>
                    <a:pt x="37" y="15"/>
                  </a:moveTo>
                  <a:cubicBezTo>
                    <a:pt x="37" y="15"/>
                    <a:pt x="37" y="15"/>
                    <a:pt x="37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1A73E9-7C30-4BB5-A665-458AB5710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1163" y="2366963"/>
              <a:ext cx="88900" cy="34925"/>
            </a:xfrm>
            <a:custGeom>
              <a:avLst/>
              <a:gdLst>
                <a:gd name="T0" fmla="*/ 43 w 43"/>
                <a:gd name="T1" fmla="*/ 8 h 17"/>
                <a:gd name="T2" fmla="*/ 35 w 43"/>
                <a:gd name="T3" fmla="*/ 0 h 17"/>
                <a:gd name="T4" fmla="*/ 9 w 43"/>
                <a:gd name="T5" fmla="*/ 0 h 17"/>
                <a:gd name="T6" fmla="*/ 0 w 43"/>
                <a:gd name="T7" fmla="*/ 8 h 17"/>
                <a:gd name="T8" fmla="*/ 9 w 43"/>
                <a:gd name="T9" fmla="*/ 17 h 17"/>
                <a:gd name="T10" fmla="*/ 35 w 43"/>
                <a:gd name="T11" fmla="*/ 17 h 17"/>
                <a:gd name="T12" fmla="*/ 43 w 43"/>
                <a:gd name="T13" fmla="*/ 8 h 17"/>
                <a:gd name="T14" fmla="*/ 43 w 43"/>
                <a:gd name="T15" fmla="*/ 8 h 17"/>
                <a:gd name="T16" fmla="*/ 43 w 43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43" y="8"/>
                  </a:moveTo>
                  <a:cubicBezTo>
                    <a:pt x="43" y="3"/>
                    <a:pt x="39" y="0"/>
                    <a:pt x="3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9" y="17"/>
                    <a:pt x="43" y="13"/>
                    <a:pt x="43" y="8"/>
                  </a:cubicBezTo>
                  <a:close/>
                  <a:moveTo>
                    <a:pt x="43" y="8"/>
                  </a:moveTo>
                  <a:cubicBezTo>
                    <a:pt x="43" y="8"/>
                    <a:pt x="43" y="8"/>
                    <a:pt x="43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B8342183-FC9D-4978-8B9D-DC1326C60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3550" y="2538413"/>
              <a:ext cx="85725" cy="63500"/>
            </a:xfrm>
            <a:custGeom>
              <a:avLst/>
              <a:gdLst>
                <a:gd name="T0" fmla="*/ 28 w 42"/>
                <a:gd name="T1" fmla="*/ 2 h 31"/>
                <a:gd name="T2" fmla="*/ 5 w 42"/>
                <a:gd name="T3" fmla="*/ 15 h 31"/>
                <a:gd name="T4" fmla="*/ 2 w 42"/>
                <a:gd name="T5" fmla="*/ 27 h 31"/>
                <a:gd name="T6" fmla="*/ 10 w 42"/>
                <a:gd name="T7" fmla="*/ 31 h 31"/>
                <a:gd name="T8" fmla="*/ 14 w 42"/>
                <a:gd name="T9" fmla="*/ 30 h 31"/>
                <a:gd name="T10" fmla="*/ 37 w 42"/>
                <a:gd name="T11" fmla="*/ 17 h 31"/>
                <a:gd name="T12" fmla="*/ 40 w 42"/>
                <a:gd name="T13" fmla="*/ 5 h 31"/>
                <a:gd name="T14" fmla="*/ 28 w 42"/>
                <a:gd name="T15" fmla="*/ 2 h 31"/>
                <a:gd name="T16" fmla="*/ 28 w 42"/>
                <a:gd name="T17" fmla="*/ 2 h 31"/>
                <a:gd name="T18" fmla="*/ 28 w 42"/>
                <a:gd name="T1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1">
                  <a:moveTo>
                    <a:pt x="28" y="2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2" y="27"/>
                  </a:cubicBezTo>
                  <a:cubicBezTo>
                    <a:pt x="4" y="30"/>
                    <a:pt x="7" y="31"/>
                    <a:pt x="10" y="31"/>
                  </a:cubicBezTo>
                  <a:cubicBezTo>
                    <a:pt x="11" y="31"/>
                    <a:pt x="13" y="31"/>
                    <a:pt x="14" y="30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5"/>
                    <a:pt x="42" y="9"/>
                    <a:pt x="40" y="5"/>
                  </a:cubicBezTo>
                  <a:cubicBezTo>
                    <a:pt x="37" y="1"/>
                    <a:pt x="32" y="0"/>
                    <a:pt x="28" y="2"/>
                  </a:cubicBezTo>
                  <a:close/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1D506DE5-D500-4F79-9990-55458F7F3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1250" y="2538413"/>
              <a:ext cx="87313" cy="63500"/>
            </a:xfrm>
            <a:custGeom>
              <a:avLst/>
              <a:gdLst>
                <a:gd name="T0" fmla="*/ 36 w 42"/>
                <a:gd name="T1" fmla="*/ 15 h 31"/>
                <a:gd name="T2" fmla="*/ 14 w 42"/>
                <a:gd name="T3" fmla="*/ 2 h 31"/>
                <a:gd name="T4" fmla="*/ 2 w 42"/>
                <a:gd name="T5" fmla="*/ 5 h 31"/>
                <a:gd name="T6" fmla="*/ 5 w 42"/>
                <a:gd name="T7" fmla="*/ 17 h 31"/>
                <a:gd name="T8" fmla="*/ 28 w 42"/>
                <a:gd name="T9" fmla="*/ 30 h 31"/>
                <a:gd name="T10" fmla="*/ 32 w 42"/>
                <a:gd name="T11" fmla="*/ 31 h 31"/>
                <a:gd name="T12" fmla="*/ 40 w 42"/>
                <a:gd name="T13" fmla="*/ 27 h 31"/>
                <a:gd name="T14" fmla="*/ 36 w 42"/>
                <a:gd name="T15" fmla="*/ 15 h 31"/>
                <a:gd name="T16" fmla="*/ 36 w 42"/>
                <a:gd name="T17" fmla="*/ 15 h 31"/>
                <a:gd name="T18" fmla="*/ 36 w 42"/>
                <a:gd name="T1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1">
                  <a:moveTo>
                    <a:pt x="36" y="15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5" y="1"/>
                    <a:pt x="2" y="5"/>
                  </a:cubicBezTo>
                  <a:cubicBezTo>
                    <a:pt x="0" y="9"/>
                    <a:pt x="1" y="15"/>
                    <a:pt x="5" y="17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1"/>
                    <a:pt x="31" y="31"/>
                    <a:pt x="32" y="31"/>
                  </a:cubicBezTo>
                  <a:cubicBezTo>
                    <a:pt x="35" y="31"/>
                    <a:pt x="38" y="30"/>
                    <a:pt x="40" y="27"/>
                  </a:cubicBezTo>
                  <a:cubicBezTo>
                    <a:pt x="42" y="23"/>
                    <a:pt x="41" y="18"/>
                    <a:pt x="36" y="15"/>
                  </a:cubicBezTo>
                  <a:close/>
                  <a:moveTo>
                    <a:pt x="36" y="15"/>
                  </a:moveTo>
                  <a:cubicBezTo>
                    <a:pt x="36" y="15"/>
                    <a:pt x="36" y="15"/>
                    <a:pt x="36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5D58FBB9-4BEE-4127-98EE-1DF3775D7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2366963"/>
              <a:ext cx="88900" cy="34925"/>
            </a:xfrm>
            <a:custGeom>
              <a:avLst/>
              <a:gdLst>
                <a:gd name="T0" fmla="*/ 34 w 43"/>
                <a:gd name="T1" fmla="*/ 0 h 17"/>
                <a:gd name="T2" fmla="*/ 8 w 43"/>
                <a:gd name="T3" fmla="*/ 0 h 17"/>
                <a:gd name="T4" fmla="*/ 0 w 43"/>
                <a:gd name="T5" fmla="*/ 8 h 17"/>
                <a:gd name="T6" fmla="*/ 8 w 43"/>
                <a:gd name="T7" fmla="*/ 17 h 17"/>
                <a:gd name="T8" fmla="*/ 34 w 43"/>
                <a:gd name="T9" fmla="*/ 17 h 17"/>
                <a:gd name="T10" fmla="*/ 43 w 43"/>
                <a:gd name="T11" fmla="*/ 8 h 17"/>
                <a:gd name="T12" fmla="*/ 34 w 43"/>
                <a:gd name="T13" fmla="*/ 0 h 17"/>
                <a:gd name="T14" fmla="*/ 34 w 43"/>
                <a:gd name="T15" fmla="*/ 0 h 17"/>
                <a:gd name="T16" fmla="*/ 34 w 43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3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9" y="17"/>
                    <a:pt x="43" y="13"/>
                    <a:pt x="43" y="8"/>
                  </a:cubicBezTo>
                  <a:cubicBezTo>
                    <a:pt x="43" y="3"/>
                    <a:pt x="39" y="0"/>
                    <a:pt x="34" y="0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F8A05624-7DC2-4378-9294-2F8947C4B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1250" y="2162175"/>
              <a:ext cx="87313" cy="65088"/>
            </a:xfrm>
            <a:custGeom>
              <a:avLst/>
              <a:gdLst>
                <a:gd name="T0" fmla="*/ 10 w 42"/>
                <a:gd name="T1" fmla="*/ 31 h 31"/>
                <a:gd name="T2" fmla="*/ 14 w 42"/>
                <a:gd name="T3" fmla="*/ 30 h 31"/>
                <a:gd name="T4" fmla="*/ 36 w 42"/>
                <a:gd name="T5" fmla="*/ 17 h 31"/>
                <a:gd name="T6" fmla="*/ 40 w 42"/>
                <a:gd name="T7" fmla="*/ 5 h 31"/>
                <a:gd name="T8" fmla="*/ 28 w 42"/>
                <a:gd name="T9" fmla="*/ 2 h 31"/>
                <a:gd name="T10" fmla="*/ 5 w 42"/>
                <a:gd name="T11" fmla="*/ 15 h 31"/>
                <a:gd name="T12" fmla="*/ 2 w 42"/>
                <a:gd name="T13" fmla="*/ 27 h 31"/>
                <a:gd name="T14" fmla="*/ 10 w 42"/>
                <a:gd name="T15" fmla="*/ 31 h 31"/>
                <a:gd name="T16" fmla="*/ 10 w 42"/>
                <a:gd name="T17" fmla="*/ 31 h 31"/>
                <a:gd name="T18" fmla="*/ 10 w 42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1">
                  <a:moveTo>
                    <a:pt x="10" y="31"/>
                  </a:moveTo>
                  <a:cubicBezTo>
                    <a:pt x="11" y="31"/>
                    <a:pt x="13" y="31"/>
                    <a:pt x="14" y="3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1" y="15"/>
                    <a:pt x="42" y="10"/>
                    <a:pt x="40" y="5"/>
                  </a:cubicBezTo>
                  <a:cubicBezTo>
                    <a:pt x="37" y="1"/>
                    <a:pt x="32" y="0"/>
                    <a:pt x="28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2" y="27"/>
                  </a:cubicBezTo>
                  <a:cubicBezTo>
                    <a:pt x="4" y="30"/>
                    <a:pt x="7" y="31"/>
                    <a:pt x="10" y="31"/>
                  </a:cubicBezTo>
                  <a:close/>
                  <a:moveTo>
                    <a:pt x="10" y="31"/>
                  </a:moveTo>
                  <a:cubicBezTo>
                    <a:pt x="10" y="31"/>
                    <a:pt x="10" y="31"/>
                    <a:pt x="10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561EE86A-94D3-4838-A73B-D168CDD87F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4250" y="2016125"/>
              <a:ext cx="68263" cy="84138"/>
            </a:xfrm>
            <a:custGeom>
              <a:avLst/>
              <a:gdLst>
                <a:gd name="T0" fmla="*/ 6 w 33"/>
                <a:gd name="T1" fmla="*/ 39 h 41"/>
                <a:gd name="T2" fmla="*/ 10 w 33"/>
                <a:gd name="T3" fmla="*/ 41 h 41"/>
                <a:gd name="T4" fmla="*/ 17 w 33"/>
                <a:gd name="T5" fmla="*/ 36 h 41"/>
                <a:gd name="T6" fmla="*/ 30 w 33"/>
                <a:gd name="T7" fmla="*/ 14 h 41"/>
                <a:gd name="T8" fmla="*/ 27 w 33"/>
                <a:gd name="T9" fmla="*/ 2 h 41"/>
                <a:gd name="T10" fmla="*/ 15 w 33"/>
                <a:gd name="T11" fmla="*/ 5 h 41"/>
                <a:gd name="T12" fmla="*/ 2 w 33"/>
                <a:gd name="T13" fmla="*/ 28 h 41"/>
                <a:gd name="T14" fmla="*/ 6 w 33"/>
                <a:gd name="T15" fmla="*/ 39 h 41"/>
                <a:gd name="T16" fmla="*/ 6 w 33"/>
                <a:gd name="T17" fmla="*/ 39 h 41"/>
                <a:gd name="T18" fmla="*/ 6 w 33"/>
                <a:gd name="T1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1">
                  <a:moveTo>
                    <a:pt x="6" y="39"/>
                  </a:moveTo>
                  <a:cubicBezTo>
                    <a:pt x="7" y="40"/>
                    <a:pt x="8" y="41"/>
                    <a:pt x="10" y="41"/>
                  </a:cubicBezTo>
                  <a:cubicBezTo>
                    <a:pt x="13" y="41"/>
                    <a:pt x="16" y="39"/>
                    <a:pt x="17" y="3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3" y="10"/>
                    <a:pt x="31" y="4"/>
                    <a:pt x="27" y="2"/>
                  </a:cubicBezTo>
                  <a:cubicBezTo>
                    <a:pt x="23" y="0"/>
                    <a:pt x="18" y="1"/>
                    <a:pt x="15" y="5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32"/>
                    <a:pt x="1" y="37"/>
                    <a:pt x="6" y="39"/>
                  </a:cubicBezTo>
                  <a:close/>
                  <a:moveTo>
                    <a:pt x="6" y="39"/>
                  </a:moveTo>
                  <a:cubicBezTo>
                    <a:pt x="6" y="39"/>
                    <a:pt x="6" y="39"/>
                    <a:pt x="6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1BAF710D-7A0D-474D-B4E0-17A786877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8988" y="2233613"/>
              <a:ext cx="84138" cy="277813"/>
            </a:xfrm>
            <a:custGeom>
              <a:avLst/>
              <a:gdLst>
                <a:gd name="T0" fmla="*/ 9 w 41"/>
                <a:gd name="T1" fmla="*/ 125 h 135"/>
                <a:gd name="T2" fmla="*/ 20 w 41"/>
                <a:gd name="T3" fmla="*/ 135 h 135"/>
                <a:gd name="T4" fmla="*/ 32 w 41"/>
                <a:gd name="T5" fmla="*/ 125 h 135"/>
                <a:gd name="T6" fmla="*/ 40 w 41"/>
                <a:gd name="T7" fmla="*/ 64 h 135"/>
                <a:gd name="T8" fmla="*/ 41 w 41"/>
                <a:gd name="T9" fmla="*/ 51 h 135"/>
                <a:gd name="T10" fmla="*/ 41 w 41"/>
                <a:gd name="T11" fmla="*/ 21 h 135"/>
                <a:gd name="T12" fmla="*/ 20 w 41"/>
                <a:gd name="T13" fmla="*/ 0 h 135"/>
                <a:gd name="T14" fmla="*/ 0 w 41"/>
                <a:gd name="T15" fmla="*/ 21 h 135"/>
                <a:gd name="T16" fmla="*/ 0 w 41"/>
                <a:gd name="T17" fmla="*/ 51 h 135"/>
                <a:gd name="T18" fmla="*/ 1 w 41"/>
                <a:gd name="T19" fmla="*/ 64 h 135"/>
                <a:gd name="T20" fmla="*/ 9 w 41"/>
                <a:gd name="T21" fmla="*/ 125 h 135"/>
                <a:gd name="T22" fmla="*/ 9 w 41"/>
                <a:gd name="T23" fmla="*/ 125 h 135"/>
                <a:gd name="T24" fmla="*/ 9 w 41"/>
                <a:gd name="T25" fmla="*/ 1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5">
                  <a:moveTo>
                    <a:pt x="9" y="125"/>
                  </a:moveTo>
                  <a:cubicBezTo>
                    <a:pt x="10" y="133"/>
                    <a:pt x="14" y="135"/>
                    <a:pt x="20" y="135"/>
                  </a:cubicBezTo>
                  <a:cubicBezTo>
                    <a:pt x="27" y="135"/>
                    <a:pt x="31" y="133"/>
                    <a:pt x="32" y="125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0"/>
                    <a:pt x="41" y="55"/>
                    <a:pt x="41" y="5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7"/>
                    <a:pt x="34" y="0"/>
                    <a:pt x="20" y="0"/>
                  </a:cubicBezTo>
                  <a:cubicBezTo>
                    <a:pt x="7" y="0"/>
                    <a:pt x="0" y="7"/>
                    <a:pt x="0" y="2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0" y="60"/>
                    <a:pt x="1" y="64"/>
                  </a:cubicBezTo>
                  <a:lnTo>
                    <a:pt x="9" y="125"/>
                  </a:lnTo>
                  <a:close/>
                  <a:moveTo>
                    <a:pt x="9" y="125"/>
                  </a:moveTo>
                  <a:cubicBezTo>
                    <a:pt x="9" y="125"/>
                    <a:pt x="9" y="125"/>
                    <a:pt x="9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72AA9350-AAE3-4650-9C71-15A700CFB9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813" y="2546350"/>
              <a:ext cx="88900" cy="90488"/>
            </a:xfrm>
            <a:custGeom>
              <a:avLst/>
              <a:gdLst>
                <a:gd name="T0" fmla="*/ 21 w 43"/>
                <a:gd name="T1" fmla="*/ 0 h 44"/>
                <a:gd name="T2" fmla="*/ 0 w 43"/>
                <a:gd name="T3" fmla="*/ 22 h 44"/>
                <a:gd name="T4" fmla="*/ 21 w 43"/>
                <a:gd name="T5" fmla="*/ 44 h 44"/>
                <a:gd name="T6" fmla="*/ 43 w 43"/>
                <a:gd name="T7" fmla="*/ 22 h 44"/>
                <a:gd name="T8" fmla="*/ 21 w 43"/>
                <a:gd name="T9" fmla="*/ 0 h 44"/>
                <a:gd name="T10" fmla="*/ 21 w 43"/>
                <a:gd name="T11" fmla="*/ 0 h 44"/>
                <a:gd name="T12" fmla="*/ 21 w 43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4">
                  <a:moveTo>
                    <a:pt x="21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1" y="44"/>
                  </a:cubicBezTo>
                  <a:cubicBezTo>
                    <a:pt x="33" y="44"/>
                    <a:pt x="43" y="34"/>
                    <a:pt x="43" y="22"/>
                  </a:cubicBezTo>
                  <a:cubicBezTo>
                    <a:pt x="43" y="10"/>
                    <a:pt x="33" y="0"/>
                    <a:pt x="21" y="0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1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033785" y="1431005"/>
            <a:ext cx="4716667" cy="19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"/>
              <a:tabLst>
                <a:tab pos="1238250" algn="l"/>
              </a:tabLst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238" indent="-268288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·"/>
              <a:tabLst>
                <a:tab pos="1238250" algn="l"/>
              </a:tabLst>
              <a:defRPr sz="2000">
                <a:solidFill>
                  <a:schemeClr val="tx2"/>
                </a:solidFill>
                <a:latin typeface="+mn-lt"/>
              </a:defRPr>
            </a:lvl2pPr>
            <a:lvl3pPr marL="896938" indent="-2667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tabLst>
                <a:tab pos="1238250" algn="l"/>
              </a:tabLst>
              <a:defRPr sz="1800">
                <a:solidFill>
                  <a:schemeClr val="tx2"/>
                </a:solidFill>
                <a:latin typeface="+mn-lt"/>
              </a:defRPr>
            </a:lvl3pPr>
            <a:lvl4pPr marL="1162050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21415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61934" lvl="1" indent="0" algn="ctr">
              <a:buClr>
                <a:srgbClr val="4689C8"/>
              </a:buClr>
              <a:buNone/>
              <a:defRPr/>
            </a:pPr>
            <a:r>
              <a:rPr lang="hr-HR" sz="2800" b="1" kern="0" dirty="0">
                <a:solidFill>
                  <a:srgbClr val="EC008C"/>
                </a:solidFill>
              </a:rPr>
              <a:t>Naši bolesnici boje se posljedica moždanog udara!</a:t>
            </a:r>
            <a:endParaRPr lang="en-US" sz="2800" b="1" kern="0" baseline="30000" dirty="0">
              <a:solidFill>
                <a:srgbClr val="EC008C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936297" y="456443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913210" rtl="0" eaLnBrk="0" fontAlgn="base" hangingPunct="0">
              <a:spcBef>
                <a:spcPct val="0"/>
              </a:spcBef>
              <a:spcAft>
                <a:spcPct val="0"/>
              </a:spcAft>
              <a:defRPr sz="2775" kern="120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ctr" defTabSz="913210" rtl="0" eaLnBrk="0" fontAlgn="base" hangingPunct="0">
              <a:spcBef>
                <a:spcPct val="0"/>
              </a:spcBef>
              <a:spcAft>
                <a:spcPct val="0"/>
              </a:spcAft>
              <a:defRPr sz="2775">
                <a:solidFill>
                  <a:srgbClr val="0070C0"/>
                </a:solidFill>
                <a:latin typeface="Cambria" panose="02040503050406030204" pitchFamily="18" charset="0"/>
              </a:defRPr>
            </a:lvl2pPr>
            <a:lvl3pPr algn="ctr" defTabSz="913210" rtl="0" eaLnBrk="0" fontAlgn="base" hangingPunct="0">
              <a:spcBef>
                <a:spcPct val="0"/>
              </a:spcBef>
              <a:spcAft>
                <a:spcPct val="0"/>
              </a:spcAft>
              <a:defRPr sz="2775">
                <a:solidFill>
                  <a:srgbClr val="0070C0"/>
                </a:solidFill>
                <a:latin typeface="Cambria" panose="02040503050406030204" pitchFamily="18" charset="0"/>
              </a:defRPr>
            </a:lvl3pPr>
            <a:lvl4pPr algn="ctr" defTabSz="913210" rtl="0" eaLnBrk="0" fontAlgn="base" hangingPunct="0">
              <a:spcBef>
                <a:spcPct val="0"/>
              </a:spcBef>
              <a:spcAft>
                <a:spcPct val="0"/>
              </a:spcAft>
              <a:defRPr sz="2775">
                <a:solidFill>
                  <a:srgbClr val="0070C0"/>
                </a:solidFill>
                <a:latin typeface="Cambria" panose="02040503050406030204" pitchFamily="18" charset="0"/>
              </a:defRPr>
            </a:lvl4pPr>
            <a:lvl5pPr algn="ctr" defTabSz="913210" rtl="0" eaLnBrk="0" fontAlgn="base" hangingPunct="0">
              <a:spcBef>
                <a:spcPct val="0"/>
              </a:spcBef>
              <a:spcAft>
                <a:spcPct val="0"/>
              </a:spcAft>
              <a:defRPr sz="2775">
                <a:solidFill>
                  <a:srgbClr val="0070C0"/>
                </a:solidFill>
                <a:latin typeface="Cambria" panose="02040503050406030204" pitchFamily="18" charset="0"/>
              </a:defRPr>
            </a:lvl5pPr>
            <a:lvl6pPr marL="342900" algn="ctr" defTabSz="913210" rtl="0" fontAlgn="base">
              <a:spcBef>
                <a:spcPct val="0"/>
              </a:spcBef>
              <a:spcAft>
                <a:spcPct val="0"/>
              </a:spcAft>
              <a:defRPr sz="2775">
                <a:solidFill>
                  <a:srgbClr val="0070C0"/>
                </a:solidFill>
                <a:latin typeface="Cambria" panose="02040503050406030204" pitchFamily="18" charset="0"/>
              </a:defRPr>
            </a:lvl6pPr>
            <a:lvl7pPr marL="685800" algn="ctr" defTabSz="913210" rtl="0" fontAlgn="base">
              <a:spcBef>
                <a:spcPct val="0"/>
              </a:spcBef>
              <a:spcAft>
                <a:spcPct val="0"/>
              </a:spcAft>
              <a:defRPr sz="2775">
                <a:solidFill>
                  <a:srgbClr val="0070C0"/>
                </a:solidFill>
                <a:latin typeface="Cambria" panose="02040503050406030204" pitchFamily="18" charset="0"/>
              </a:defRPr>
            </a:lvl7pPr>
            <a:lvl8pPr marL="1028700" algn="ctr" defTabSz="913210" rtl="0" fontAlgn="base">
              <a:spcBef>
                <a:spcPct val="0"/>
              </a:spcBef>
              <a:spcAft>
                <a:spcPct val="0"/>
              </a:spcAft>
              <a:defRPr sz="2775">
                <a:solidFill>
                  <a:srgbClr val="0070C0"/>
                </a:solidFill>
                <a:latin typeface="Cambria" panose="02040503050406030204" pitchFamily="18" charset="0"/>
              </a:defRPr>
            </a:lvl8pPr>
            <a:lvl9pPr marL="1371600" algn="ctr" defTabSz="913210" rtl="0" fontAlgn="base">
              <a:spcBef>
                <a:spcPct val="0"/>
              </a:spcBef>
              <a:spcAft>
                <a:spcPct val="0"/>
              </a:spcAft>
              <a:defRPr sz="2775">
                <a:solidFill>
                  <a:srgbClr val="0070C0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hr-HR" altLang="en-US" sz="3600" b="1" dirty="0">
                <a:solidFill>
                  <a:srgbClr val="4F2D7F"/>
                </a:solidFill>
                <a:latin typeface="Arial"/>
              </a:rPr>
              <a:t>Različite perspektive:</a:t>
            </a:r>
            <a:endParaRPr lang="en-GB" altLang="en-US" sz="3600" b="1" dirty="0">
              <a:solidFill>
                <a:srgbClr val="4F2D7F"/>
              </a:solidFill>
              <a:latin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501297" y="1473017"/>
            <a:ext cx="3664603" cy="91101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61934" lvl="1"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rgbClr val="4689C8"/>
              </a:buClr>
              <a:tabLst>
                <a:tab pos="1238189" algn="l"/>
              </a:tabLst>
              <a:defRPr/>
            </a:pPr>
            <a:r>
              <a:rPr lang="hr-HR" sz="2800" kern="0" dirty="0">
                <a:solidFill>
                  <a:srgbClr val="5F5F5F"/>
                </a:solidFill>
              </a:rPr>
              <a:t>Ljekari se boje krvarenja...</a:t>
            </a:r>
            <a:endParaRPr lang="en-US" sz="2800" kern="0" baseline="30000" dirty="0">
              <a:solidFill>
                <a:srgbClr val="5F5F5F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526705" y="2765917"/>
            <a:ext cx="2270075" cy="3026767"/>
            <a:chOff x="1358650" y="3160543"/>
            <a:chExt cx="2270075" cy="302676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650" y="3160543"/>
              <a:ext cx="2270075" cy="302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2579571" y="4302493"/>
              <a:ext cx="269507" cy="770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11" descr="six-bags-of-type-o-blo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915" y="2806901"/>
            <a:ext cx="2266188" cy="1472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2915" y="4402373"/>
            <a:ext cx="2266188" cy="139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339577" y="604335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r>
              <a:rPr lang="hr-HR" sz="4400" b="1" dirty="0">
                <a:solidFill>
                  <a:srgbClr val="4F2D7F"/>
                </a:solidFill>
              </a:rPr>
              <a:t>Zaštitimo ih!</a:t>
            </a:r>
            <a:endParaRPr lang="en-US" sz="4400" b="1" dirty="0">
              <a:solidFill>
                <a:srgbClr val="4F2D7F"/>
              </a:solidFill>
            </a:endParaRPr>
          </a:p>
        </p:txBody>
      </p:sp>
      <p:sp>
        <p:nvSpPr>
          <p:cNvPr id="13" name="Cloud Callout 12"/>
          <p:cNvSpPr/>
          <p:nvPr/>
        </p:nvSpPr>
        <p:spPr bwMode="auto">
          <a:xfrm>
            <a:off x="9060401" y="162573"/>
            <a:ext cx="2956871" cy="987595"/>
          </a:xfrm>
          <a:prstGeom prst="cloudCallout">
            <a:avLst>
              <a:gd name="adj1" fmla="val -58391"/>
              <a:gd name="adj2" fmla="val 2876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hr-HR" b="1" dirty="0">
              <a:solidFill>
                <a:srgbClr val="4F2D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04943" y="273246"/>
            <a:ext cx="3302036" cy="38472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hr-HR" b="1" dirty="0">
                <a:solidFill>
                  <a:srgbClr val="4F2D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Ishod liječenja!</a:t>
            </a:r>
          </a:p>
        </p:txBody>
      </p:sp>
    </p:spTree>
    <p:extLst>
      <p:ext uri="{BB962C8B-B14F-4D97-AF65-F5344CB8AC3E}">
        <p14:creationId xmlns:p14="http://schemas.microsoft.com/office/powerpoint/2010/main" val="94330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731235" y="6718306"/>
            <a:ext cx="9073652" cy="123111"/>
          </a:xfrm>
        </p:spPr>
        <p:txBody>
          <a:bodyPr/>
          <a:lstStyle/>
          <a:p>
            <a:pPr>
              <a:defRPr/>
            </a:pPr>
            <a:r>
              <a:rPr lang="vi-VN" sz="800" dirty="0">
                <a:solidFill>
                  <a:srgbClr val="807F83"/>
                </a:solidFill>
              </a:rPr>
              <a:t>N </a:t>
            </a:r>
            <a:r>
              <a:rPr lang="hr-HR" sz="800" dirty="0">
                <a:solidFill>
                  <a:srgbClr val="807F83"/>
                </a:solidFill>
              </a:rPr>
              <a:t>106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3071479" y="1844609"/>
            <a:ext cx="5721095" cy="3794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1072379" y="1753997"/>
            <a:ext cx="2809703" cy="1693127"/>
          </a:xfrm>
          <a:custGeom>
            <a:avLst/>
            <a:gdLst/>
            <a:ahLst/>
            <a:cxnLst/>
            <a:rect l="l" t="t" r="r" b="b"/>
            <a:pathLst>
              <a:path w="2680335" h="1873885">
                <a:moveTo>
                  <a:pt x="1707806" y="1696672"/>
                </a:moveTo>
                <a:lnTo>
                  <a:pt x="1005420" y="1696672"/>
                </a:lnTo>
                <a:lnTo>
                  <a:pt x="1034765" y="1733416"/>
                </a:lnTo>
                <a:lnTo>
                  <a:pt x="1068150" y="1766508"/>
                </a:lnTo>
                <a:lnTo>
                  <a:pt x="1105192" y="1795685"/>
                </a:lnTo>
                <a:lnTo>
                  <a:pt x="1145505" y="1820681"/>
                </a:lnTo>
                <a:lnTo>
                  <a:pt x="1188707" y="1841232"/>
                </a:lnTo>
                <a:lnTo>
                  <a:pt x="1234414" y="1857073"/>
                </a:lnTo>
                <a:lnTo>
                  <a:pt x="1282441" y="1868016"/>
                </a:lnTo>
                <a:lnTo>
                  <a:pt x="1330453" y="1873544"/>
                </a:lnTo>
                <a:lnTo>
                  <a:pt x="1378055" y="1873859"/>
                </a:lnTo>
                <a:lnTo>
                  <a:pt x="1424852" y="1869159"/>
                </a:lnTo>
                <a:lnTo>
                  <a:pt x="1470448" y="1859645"/>
                </a:lnTo>
                <a:lnTo>
                  <a:pt x="1514450" y="1845517"/>
                </a:lnTo>
                <a:lnTo>
                  <a:pt x="1556461" y="1826974"/>
                </a:lnTo>
                <a:lnTo>
                  <a:pt x="1596086" y="1804218"/>
                </a:lnTo>
                <a:lnTo>
                  <a:pt x="1632931" y="1777447"/>
                </a:lnTo>
                <a:lnTo>
                  <a:pt x="1666600" y="1746861"/>
                </a:lnTo>
                <a:lnTo>
                  <a:pt x="1696698" y="1712661"/>
                </a:lnTo>
                <a:lnTo>
                  <a:pt x="1707806" y="1696672"/>
                </a:lnTo>
                <a:close/>
              </a:path>
              <a:path w="2680335" h="1873885">
                <a:moveTo>
                  <a:pt x="2219012" y="1532080"/>
                </a:moveTo>
                <a:lnTo>
                  <a:pt x="336867" y="1532080"/>
                </a:lnTo>
                <a:lnTo>
                  <a:pt x="338543" y="1534874"/>
                </a:lnTo>
                <a:lnTo>
                  <a:pt x="340245" y="1537541"/>
                </a:lnTo>
                <a:lnTo>
                  <a:pt x="341972" y="1540335"/>
                </a:lnTo>
                <a:lnTo>
                  <a:pt x="369579" y="1579184"/>
                </a:lnTo>
                <a:lnTo>
                  <a:pt x="400590" y="1614525"/>
                </a:lnTo>
                <a:lnTo>
                  <a:pt x="434672" y="1646279"/>
                </a:lnTo>
                <a:lnTo>
                  <a:pt x="471491" y="1674366"/>
                </a:lnTo>
                <a:lnTo>
                  <a:pt x="510714" y="1698708"/>
                </a:lnTo>
                <a:lnTo>
                  <a:pt x="552006" y="1719226"/>
                </a:lnTo>
                <a:lnTo>
                  <a:pt x="595036" y="1735841"/>
                </a:lnTo>
                <a:lnTo>
                  <a:pt x="639468" y="1748473"/>
                </a:lnTo>
                <a:lnTo>
                  <a:pt x="684970" y="1757043"/>
                </a:lnTo>
                <a:lnTo>
                  <a:pt x="731209" y="1761473"/>
                </a:lnTo>
                <a:lnTo>
                  <a:pt x="777850" y="1761683"/>
                </a:lnTo>
                <a:lnTo>
                  <a:pt x="824560" y="1757595"/>
                </a:lnTo>
                <a:lnTo>
                  <a:pt x="871005" y="1749129"/>
                </a:lnTo>
                <a:lnTo>
                  <a:pt x="916853" y="1736205"/>
                </a:lnTo>
                <a:lnTo>
                  <a:pt x="961769" y="1718746"/>
                </a:lnTo>
                <a:lnTo>
                  <a:pt x="1005420" y="1696672"/>
                </a:lnTo>
                <a:lnTo>
                  <a:pt x="1707806" y="1696672"/>
                </a:lnTo>
                <a:lnTo>
                  <a:pt x="1722830" y="1675047"/>
                </a:lnTo>
                <a:lnTo>
                  <a:pt x="1744602" y="1634217"/>
                </a:lnTo>
                <a:lnTo>
                  <a:pt x="1761617" y="1590373"/>
                </a:lnTo>
                <a:lnTo>
                  <a:pt x="2144221" y="1590373"/>
                </a:lnTo>
                <a:lnTo>
                  <a:pt x="2172563" y="1572659"/>
                </a:lnTo>
                <a:lnTo>
                  <a:pt x="2207609" y="1544082"/>
                </a:lnTo>
                <a:lnTo>
                  <a:pt x="2219012" y="1532080"/>
                </a:lnTo>
                <a:close/>
              </a:path>
              <a:path w="2680335" h="1873885">
                <a:moveTo>
                  <a:pt x="2144221" y="1590373"/>
                </a:moveTo>
                <a:lnTo>
                  <a:pt x="1761617" y="1590373"/>
                </a:lnTo>
                <a:lnTo>
                  <a:pt x="1805699" y="1612416"/>
                </a:lnTo>
                <a:lnTo>
                  <a:pt x="1852342" y="1628505"/>
                </a:lnTo>
                <a:lnTo>
                  <a:pt x="1900866" y="1638451"/>
                </a:lnTo>
                <a:lnTo>
                  <a:pt x="1950593" y="1642062"/>
                </a:lnTo>
                <a:lnTo>
                  <a:pt x="1999767" y="1639322"/>
                </a:lnTo>
                <a:lnTo>
                  <a:pt x="2046987" y="1630609"/>
                </a:lnTo>
                <a:lnTo>
                  <a:pt x="2091817" y="1616325"/>
                </a:lnTo>
                <a:lnTo>
                  <a:pt x="2133821" y="1596874"/>
                </a:lnTo>
                <a:lnTo>
                  <a:pt x="2144221" y="1590373"/>
                </a:lnTo>
                <a:close/>
              </a:path>
              <a:path w="2680335" h="1873885">
                <a:moveTo>
                  <a:pt x="626564" y="164435"/>
                </a:moveTo>
                <a:lnTo>
                  <a:pt x="579615" y="167973"/>
                </a:lnTo>
                <a:lnTo>
                  <a:pt x="531129" y="176906"/>
                </a:lnTo>
                <a:lnTo>
                  <a:pt x="485037" y="190742"/>
                </a:lnTo>
                <a:lnTo>
                  <a:pt x="441612" y="209146"/>
                </a:lnTo>
                <a:lnTo>
                  <a:pt x="401123" y="231782"/>
                </a:lnTo>
                <a:lnTo>
                  <a:pt x="363844" y="258311"/>
                </a:lnTo>
                <a:lnTo>
                  <a:pt x="330046" y="288398"/>
                </a:lnTo>
                <a:lnTo>
                  <a:pt x="300000" y="321707"/>
                </a:lnTo>
                <a:lnTo>
                  <a:pt x="273979" y="357900"/>
                </a:lnTo>
                <a:lnTo>
                  <a:pt x="252253" y="396642"/>
                </a:lnTo>
                <a:lnTo>
                  <a:pt x="235094" y="437595"/>
                </a:lnTo>
                <a:lnTo>
                  <a:pt x="222774" y="480423"/>
                </a:lnTo>
                <a:lnTo>
                  <a:pt x="215564" y="524789"/>
                </a:lnTo>
                <a:lnTo>
                  <a:pt x="213737" y="570358"/>
                </a:lnTo>
                <a:lnTo>
                  <a:pt x="217563" y="616791"/>
                </a:lnTo>
                <a:lnTo>
                  <a:pt x="215290" y="622633"/>
                </a:lnTo>
                <a:lnTo>
                  <a:pt x="164861" y="632165"/>
                </a:lnTo>
                <a:lnTo>
                  <a:pt x="117823" y="650236"/>
                </a:lnTo>
                <a:lnTo>
                  <a:pt x="75311" y="676153"/>
                </a:lnTo>
                <a:lnTo>
                  <a:pt x="38457" y="709221"/>
                </a:lnTo>
                <a:lnTo>
                  <a:pt x="8394" y="748744"/>
                </a:lnTo>
                <a:lnTo>
                  <a:pt x="0" y="765631"/>
                </a:lnTo>
                <a:lnTo>
                  <a:pt x="0" y="993047"/>
                </a:lnTo>
                <a:lnTo>
                  <a:pt x="5952" y="1005491"/>
                </a:lnTo>
                <a:lnTo>
                  <a:pt x="32361" y="1042262"/>
                </a:lnTo>
                <a:lnTo>
                  <a:pt x="65698" y="1074656"/>
                </a:lnTo>
                <a:lnTo>
                  <a:pt x="105689" y="1101677"/>
                </a:lnTo>
                <a:lnTo>
                  <a:pt x="76226" y="1136995"/>
                </a:lnTo>
                <a:lnTo>
                  <a:pt x="53976" y="1176158"/>
                </a:lnTo>
                <a:lnTo>
                  <a:pt x="39271" y="1218199"/>
                </a:lnTo>
                <a:lnTo>
                  <a:pt x="32450" y="1262149"/>
                </a:lnTo>
                <a:lnTo>
                  <a:pt x="33845" y="1307036"/>
                </a:lnTo>
                <a:lnTo>
                  <a:pt x="43939" y="1352392"/>
                </a:lnTo>
                <a:lnTo>
                  <a:pt x="61923" y="1394140"/>
                </a:lnTo>
                <a:lnTo>
                  <a:pt x="86941" y="1431647"/>
                </a:lnTo>
                <a:lnTo>
                  <a:pt x="118139" y="1464277"/>
                </a:lnTo>
                <a:lnTo>
                  <a:pt x="154661" y="1491397"/>
                </a:lnTo>
                <a:lnTo>
                  <a:pt x="195650" y="1512372"/>
                </a:lnTo>
                <a:lnTo>
                  <a:pt x="240251" y="1526567"/>
                </a:lnTo>
                <a:lnTo>
                  <a:pt x="287608" y="1533348"/>
                </a:lnTo>
                <a:lnTo>
                  <a:pt x="336867" y="1532080"/>
                </a:lnTo>
                <a:lnTo>
                  <a:pt x="2219012" y="1532080"/>
                </a:lnTo>
                <a:lnTo>
                  <a:pt x="2264866" y="1475457"/>
                </a:lnTo>
                <a:lnTo>
                  <a:pt x="2286206" y="1436215"/>
                </a:lnTo>
                <a:lnTo>
                  <a:pt x="2302125" y="1394140"/>
                </a:lnTo>
                <a:lnTo>
                  <a:pt x="2312131" y="1349887"/>
                </a:lnTo>
                <a:lnTo>
                  <a:pt x="2315845" y="1303607"/>
                </a:lnTo>
                <a:lnTo>
                  <a:pt x="2369129" y="1293072"/>
                </a:lnTo>
                <a:lnTo>
                  <a:pt x="2420366" y="1276287"/>
                </a:lnTo>
                <a:lnTo>
                  <a:pt x="2468935" y="1253476"/>
                </a:lnTo>
                <a:lnTo>
                  <a:pt x="2514219" y="1224867"/>
                </a:lnTo>
                <a:lnTo>
                  <a:pt x="2551714" y="1194308"/>
                </a:lnTo>
                <a:lnTo>
                  <a:pt x="2584532" y="1160604"/>
                </a:lnTo>
                <a:lnTo>
                  <a:pt x="2612614" y="1124176"/>
                </a:lnTo>
                <a:lnTo>
                  <a:pt x="2635902" y="1085446"/>
                </a:lnTo>
                <a:lnTo>
                  <a:pt x="2654337" y="1044833"/>
                </a:lnTo>
                <a:lnTo>
                  <a:pt x="2667860" y="1002759"/>
                </a:lnTo>
                <a:lnTo>
                  <a:pt x="2676413" y="959644"/>
                </a:lnTo>
                <a:lnTo>
                  <a:pt x="2679938" y="915909"/>
                </a:lnTo>
                <a:lnTo>
                  <a:pt x="2678374" y="871974"/>
                </a:lnTo>
                <a:lnTo>
                  <a:pt x="2671665" y="828261"/>
                </a:lnTo>
                <a:lnTo>
                  <a:pt x="2659751" y="785190"/>
                </a:lnTo>
                <a:lnTo>
                  <a:pt x="2642574" y="743181"/>
                </a:lnTo>
                <a:lnTo>
                  <a:pt x="2620076" y="702656"/>
                </a:lnTo>
                <a:lnTo>
                  <a:pt x="2592197" y="664035"/>
                </a:lnTo>
                <a:lnTo>
                  <a:pt x="2596580" y="653868"/>
                </a:lnTo>
                <a:lnTo>
                  <a:pt x="2617017" y="576647"/>
                </a:lnTo>
                <a:lnTo>
                  <a:pt x="2619226" y="531118"/>
                </a:lnTo>
                <a:lnTo>
                  <a:pt x="2614553" y="486519"/>
                </a:lnTo>
                <a:lnTo>
                  <a:pt x="2603362" y="443450"/>
                </a:lnTo>
                <a:lnTo>
                  <a:pt x="2586015" y="402514"/>
                </a:lnTo>
                <a:lnTo>
                  <a:pt x="2562876" y="364309"/>
                </a:lnTo>
                <a:lnTo>
                  <a:pt x="2534307" y="329436"/>
                </a:lnTo>
                <a:lnTo>
                  <a:pt x="2500671" y="298497"/>
                </a:lnTo>
                <a:lnTo>
                  <a:pt x="2462332" y="272092"/>
                </a:lnTo>
                <a:lnTo>
                  <a:pt x="2419652" y="250820"/>
                </a:lnTo>
                <a:lnTo>
                  <a:pt x="2372995" y="235283"/>
                </a:lnTo>
                <a:lnTo>
                  <a:pt x="2368324" y="219027"/>
                </a:lnTo>
                <a:lnTo>
                  <a:pt x="850404" y="219027"/>
                </a:lnTo>
                <a:lnTo>
                  <a:pt x="808503" y="198753"/>
                </a:lnTo>
                <a:lnTo>
                  <a:pt x="764745" y="183072"/>
                </a:lnTo>
                <a:lnTo>
                  <a:pt x="719553" y="172069"/>
                </a:lnTo>
                <a:lnTo>
                  <a:pt x="673351" y="165829"/>
                </a:lnTo>
                <a:lnTo>
                  <a:pt x="626564" y="164435"/>
                </a:lnTo>
                <a:close/>
              </a:path>
              <a:path w="2680335" h="1873885">
                <a:moveTo>
                  <a:pt x="1163110" y="52009"/>
                </a:moveTo>
                <a:lnTo>
                  <a:pt x="1116174" y="52807"/>
                </a:lnTo>
                <a:lnTo>
                  <a:pt x="1070082" y="59744"/>
                </a:lnTo>
                <a:lnTo>
                  <a:pt x="1025534" y="72621"/>
                </a:lnTo>
                <a:lnTo>
                  <a:pt x="983229" y="91234"/>
                </a:lnTo>
                <a:lnTo>
                  <a:pt x="943864" y="115383"/>
                </a:lnTo>
                <a:lnTo>
                  <a:pt x="908140" y="144866"/>
                </a:lnTo>
                <a:lnTo>
                  <a:pt x="876753" y="179481"/>
                </a:lnTo>
                <a:lnTo>
                  <a:pt x="850404" y="219027"/>
                </a:lnTo>
                <a:lnTo>
                  <a:pt x="2368324" y="219027"/>
                </a:lnTo>
                <a:lnTo>
                  <a:pt x="2359282" y="187553"/>
                </a:lnTo>
                <a:lnTo>
                  <a:pt x="2337212" y="143097"/>
                </a:lnTo>
                <a:lnTo>
                  <a:pt x="2336541" y="142192"/>
                </a:lnTo>
                <a:lnTo>
                  <a:pt x="1379601" y="142192"/>
                </a:lnTo>
                <a:lnTo>
                  <a:pt x="1361779" y="126816"/>
                </a:lnTo>
                <a:lnTo>
                  <a:pt x="1322897" y="99919"/>
                </a:lnTo>
                <a:lnTo>
                  <a:pt x="1256724" y="69640"/>
                </a:lnTo>
                <a:lnTo>
                  <a:pt x="1210193" y="57553"/>
                </a:lnTo>
                <a:lnTo>
                  <a:pt x="1163110" y="52009"/>
                </a:lnTo>
                <a:close/>
              </a:path>
              <a:path w="2680335" h="1873885">
                <a:moveTo>
                  <a:pt x="1606121" y="0"/>
                </a:moveTo>
                <a:lnTo>
                  <a:pt x="1559947" y="6696"/>
                </a:lnTo>
                <a:lnTo>
                  <a:pt x="1515762" y="20631"/>
                </a:lnTo>
                <a:lnTo>
                  <a:pt x="1474601" y="41477"/>
                </a:lnTo>
                <a:lnTo>
                  <a:pt x="1437498" y="68904"/>
                </a:lnTo>
                <a:lnTo>
                  <a:pt x="1405487" y="102586"/>
                </a:lnTo>
                <a:lnTo>
                  <a:pt x="1379601" y="142192"/>
                </a:lnTo>
                <a:lnTo>
                  <a:pt x="2336541" y="142192"/>
                </a:lnTo>
                <a:lnTo>
                  <a:pt x="2307379" y="102856"/>
                </a:lnTo>
                <a:lnTo>
                  <a:pt x="2305469" y="101044"/>
                </a:lnTo>
                <a:lnTo>
                  <a:pt x="1841627" y="101044"/>
                </a:lnTo>
                <a:lnTo>
                  <a:pt x="1821277" y="78647"/>
                </a:lnTo>
                <a:lnTo>
                  <a:pt x="1773386" y="41233"/>
                </a:lnTo>
                <a:lnTo>
                  <a:pt x="1700307" y="9634"/>
                </a:lnTo>
                <a:lnTo>
                  <a:pt x="1653253" y="870"/>
                </a:lnTo>
                <a:lnTo>
                  <a:pt x="1606121" y="0"/>
                </a:lnTo>
                <a:close/>
              </a:path>
              <a:path w="2680335" h="1873885">
                <a:moveTo>
                  <a:pt x="2095373" y="570"/>
                </a:moveTo>
                <a:lnTo>
                  <a:pt x="2048668" y="826"/>
                </a:lnTo>
                <a:lnTo>
                  <a:pt x="2002551" y="7768"/>
                </a:lnTo>
                <a:lnTo>
                  <a:pt x="1957904" y="21328"/>
                </a:lnTo>
                <a:lnTo>
                  <a:pt x="1915557" y="41477"/>
                </a:lnTo>
                <a:lnTo>
                  <a:pt x="1876558" y="68034"/>
                </a:lnTo>
                <a:lnTo>
                  <a:pt x="1841627" y="101044"/>
                </a:lnTo>
                <a:lnTo>
                  <a:pt x="2305469" y="101044"/>
                </a:lnTo>
                <a:lnTo>
                  <a:pt x="2270379" y="67770"/>
                </a:lnTo>
                <a:lnTo>
                  <a:pt x="2230166" y="40601"/>
                </a:lnTo>
                <a:lnTo>
                  <a:pt x="2187006" y="20390"/>
                </a:lnTo>
                <a:lnTo>
                  <a:pt x="2141780" y="7069"/>
                </a:lnTo>
                <a:lnTo>
                  <a:pt x="2095373" y="570"/>
                </a:lnTo>
                <a:close/>
              </a:path>
            </a:pathLst>
          </a:custGeom>
          <a:solidFill>
            <a:srgbClr val="E6E4E6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object 19"/>
          <p:cNvSpPr/>
          <p:nvPr/>
        </p:nvSpPr>
        <p:spPr>
          <a:xfrm>
            <a:off x="3810907" y="3679431"/>
            <a:ext cx="574852" cy="574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21"/>
          <p:cNvSpPr/>
          <p:nvPr/>
        </p:nvSpPr>
        <p:spPr>
          <a:xfrm>
            <a:off x="5040603" y="3960569"/>
            <a:ext cx="520015" cy="520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" name="object 22"/>
          <p:cNvSpPr/>
          <p:nvPr/>
        </p:nvSpPr>
        <p:spPr>
          <a:xfrm>
            <a:off x="4610555" y="4040449"/>
            <a:ext cx="503720" cy="503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" name="object 26"/>
          <p:cNvSpPr/>
          <p:nvPr/>
        </p:nvSpPr>
        <p:spPr>
          <a:xfrm>
            <a:off x="6300096" y="3497583"/>
            <a:ext cx="978357" cy="9783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" name="object 30"/>
          <p:cNvSpPr txBox="1"/>
          <p:nvPr/>
        </p:nvSpPr>
        <p:spPr>
          <a:xfrm>
            <a:off x="1448863" y="1750743"/>
            <a:ext cx="2433181" cy="1040668"/>
          </a:xfrm>
          <a:prstGeom prst="rect">
            <a:avLst/>
          </a:prstGeom>
        </p:spPr>
        <p:txBody>
          <a:bodyPr vert="horz" wrap="square" lIns="0" tIns="65402" rIns="0" bIns="0" rtlCol="0">
            <a:spAutoFit/>
          </a:bodyPr>
          <a:lstStyle/>
          <a:p>
            <a:pPr marL="12700">
              <a:spcBef>
                <a:spcPts val="515"/>
              </a:spcBef>
            </a:pPr>
            <a:endParaRPr sz="1500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12700" marR="5080">
              <a:spcBef>
                <a:spcPts val="360"/>
              </a:spcBef>
            </a:pPr>
            <a:r>
              <a:rPr sz="1500" b="1" spc="-5" dirty="0">
                <a:solidFill>
                  <a:srgbClr val="4F2D7F"/>
                </a:solidFill>
                <a:cs typeface="Arial"/>
              </a:rPr>
              <a:t>Xarelto</a:t>
            </a:r>
            <a:r>
              <a:rPr sz="1500" b="1" spc="-7" baseline="24305" dirty="0">
                <a:solidFill>
                  <a:srgbClr val="4F2D7F"/>
                </a:solidFill>
                <a:cs typeface="Arial"/>
              </a:rPr>
              <a:t>® </a:t>
            </a:r>
            <a:r>
              <a:rPr lang="en-US" sz="1500" b="1" spc="-5" dirty="0">
                <a:solidFill>
                  <a:srgbClr val="4F2D7F"/>
                </a:solidFill>
                <a:cs typeface="Arial"/>
              </a:rPr>
              <a:t>→</a:t>
            </a:r>
            <a:r>
              <a:rPr sz="1500" b="1" spc="-5" dirty="0">
                <a:solidFill>
                  <a:srgbClr val="4F2D7F"/>
                </a:solidFill>
                <a:cs typeface="Arial"/>
              </a:rPr>
              <a:t> </a:t>
            </a:r>
            <a:r>
              <a:rPr sz="1500" b="1" dirty="0">
                <a:solidFill>
                  <a:srgbClr val="4F2D7F"/>
                </a:solidFill>
                <a:cs typeface="Arial"/>
              </a:rPr>
              <a:t>Za vaše  </a:t>
            </a:r>
            <a:r>
              <a:rPr sz="1500" b="1" spc="-5" dirty="0">
                <a:solidFill>
                  <a:srgbClr val="4F2D7F"/>
                </a:solidFill>
                <a:cs typeface="Arial"/>
              </a:rPr>
              <a:t>bolesnike </a:t>
            </a:r>
            <a:r>
              <a:rPr sz="1500" b="1" dirty="0">
                <a:solidFill>
                  <a:srgbClr val="4F2D7F"/>
                </a:solidFill>
                <a:cs typeface="Arial"/>
              </a:rPr>
              <a:t>s </a:t>
            </a:r>
            <a:r>
              <a:rPr sz="1500" b="1" spc="-5" dirty="0">
                <a:solidFill>
                  <a:srgbClr val="4F2D7F"/>
                </a:solidFill>
                <a:cs typeface="Arial"/>
              </a:rPr>
              <a:t>NVAF-om ili  </a:t>
            </a:r>
            <a:r>
              <a:rPr sz="1500" b="1" dirty="0">
                <a:solidFill>
                  <a:srgbClr val="4F2D7F"/>
                </a:solidFill>
                <a:cs typeface="Arial"/>
              </a:rPr>
              <a:t>VTE-om </a:t>
            </a:r>
            <a:endParaRPr sz="1500" b="1" baseline="24305" dirty="0">
              <a:solidFill>
                <a:srgbClr val="4F2D7F"/>
              </a:solidFill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1" y="3690654"/>
            <a:ext cx="54927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ject 25"/>
          <p:cNvSpPr/>
          <p:nvPr/>
        </p:nvSpPr>
        <p:spPr>
          <a:xfrm>
            <a:off x="6820411" y="3737070"/>
            <a:ext cx="1209823" cy="10279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382" y="270876"/>
            <a:ext cx="11302537" cy="7596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hr-HR" sz="2800" b="1" spc="5" dirty="0">
                <a:solidFill>
                  <a:srgbClr val="4F2D7F"/>
                </a:solidFill>
                <a:cs typeface="Arial"/>
              </a:rPr>
              <a:t>Xarelto</a:t>
            </a:r>
            <a:r>
              <a:rPr lang="hr-HR" sz="2800" b="1" spc="5" baseline="30000" dirty="0">
                <a:solidFill>
                  <a:srgbClr val="4F2D7F"/>
                </a:solidFill>
                <a:cs typeface="Arial"/>
              </a:rPr>
              <a:t>®</a:t>
            </a:r>
            <a:r>
              <a:rPr lang="hr-HR" sz="2800" b="1" spc="5" dirty="0">
                <a:solidFill>
                  <a:srgbClr val="4F2D7F"/>
                </a:solidFill>
                <a:cs typeface="Arial"/>
              </a:rPr>
              <a:t>: </a:t>
            </a:r>
            <a:r>
              <a:rPr lang="hr-HR" sz="2800" b="1" spc="5" dirty="0">
                <a:solidFill>
                  <a:srgbClr val="EC008C"/>
                </a:solidFill>
                <a:cs typeface="Arial"/>
              </a:rPr>
              <a:t>moćna antikoagulacijska zaštita je u Vašim rukama.</a:t>
            </a:r>
          </a:p>
          <a:p>
            <a:r>
              <a:rPr lang="hr-HR" sz="2800" b="1" spc="5" dirty="0" smtClean="0">
                <a:solidFill>
                  <a:srgbClr val="4F2D7F"/>
                </a:solidFill>
                <a:cs typeface="Arial"/>
              </a:rPr>
              <a:t>Iskoritite priliku ......Zaštitite </a:t>
            </a:r>
            <a:r>
              <a:rPr lang="hr-HR" sz="2800" b="1" spc="5" dirty="0">
                <a:solidFill>
                  <a:srgbClr val="4F2D7F"/>
                </a:solidFill>
                <a:cs typeface="Arial"/>
              </a:rPr>
              <a:t>svoje bolesnike!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4" name="Cloud Callout 13"/>
          <p:cNvSpPr/>
          <p:nvPr/>
        </p:nvSpPr>
        <p:spPr bwMode="auto">
          <a:xfrm>
            <a:off x="9199677" y="1231111"/>
            <a:ext cx="2142387" cy="920311"/>
          </a:xfrm>
          <a:prstGeom prst="cloudCallout">
            <a:avLst>
              <a:gd name="adj1" fmla="val -55127"/>
              <a:gd name="adj2" fmla="val 65653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600" b="1" dirty="0">
                <a:solidFill>
                  <a:srgbClr val="807F83"/>
                </a:solidFill>
              </a:rPr>
              <a:t>Iznos nadoplate  </a:t>
            </a:r>
            <a:endParaRPr lang="en-US" sz="1600" b="1" dirty="0">
              <a:solidFill>
                <a:srgbClr val="807F83"/>
              </a:solidFill>
            </a:endParaRPr>
          </a:p>
          <a:p>
            <a:pPr algn="ctr"/>
            <a:endParaRPr lang="hr-HR" b="1" dirty="0">
              <a:solidFill>
                <a:srgbClr val="FFFFFF"/>
              </a:solidFill>
            </a:endParaRPr>
          </a:p>
          <a:p>
            <a:pPr algn="ctr"/>
            <a:endParaRPr lang="hr-HR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idx="4294967295"/>
          </p:nvPr>
        </p:nvSpPr>
        <p:spPr>
          <a:xfrm>
            <a:off x="305038" y="381000"/>
            <a:ext cx="10842172" cy="1163395"/>
          </a:xfrm>
        </p:spPr>
        <p:txBody>
          <a:bodyPr/>
          <a:lstStyle/>
          <a:p>
            <a:r>
              <a:rPr lang="hr-HR" sz="2800" dirty="0"/>
              <a:t>Bitno je imati na umu:</a:t>
            </a:r>
            <a:br>
              <a:rPr lang="hr-HR" sz="2800" dirty="0"/>
            </a:br>
            <a:r>
              <a:rPr lang="hr-HR" sz="2800" dirty="0">
                <a:solidFill>
                  <a:schemeClr val="accent1"/>
                </a:solidFill>
              </a:rPr>
              <a:t>Zašto bolesnike s AF-om liječimo oralnim antikoagulansima</a:t>
            </a:r>
            <a:r>
              <a:rPr lang="de-DE" sz="2800" dirty="0">
                <a:solidFill>
                  <a:schemeClr val="accent1"/>
                </a:solidFill>
              </a:rPr>
              <a:t>?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br>
              <a:rPr lang="hr-HR" sz="2800" dirty="0">
                <a:solidFill>
                  <a:schemeClr val="accent1"/>
                </a:solidFill>
              </a:rPr>
            </a:br>
            <a:r>
              <a:rPr lang="hr-HR" sz="2800" dirty="0"/>
              <a:t>Da bi izbjegli krvarenje ili spriječili moždani udar?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6983" y="1960336"/>
            <a:ext cx="11506200" cy="3593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68288" indent="-2682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t"/>
              <a:tabLst>
                <a:tab pos="1238250" algn="l"/>
              </a:tabLst>
              <a:defRPr sz="1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tabLst>
                <a:tab pos="1238250" algn="l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tabLst>
                <a:tab pos="123825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901825" indent="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None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354">
              <a:buClr>
                <a:srgbClr val="EC008C"/>
              </a:buClr>
              <a:buFont typeface="Wingdings" panose="05000000000000000000" pitchFamily="2" charset="2"/>
              <a:buNone/>
            </a:pPr>
            <a:endParaRPr lang="hr-HR" kern="0" dirty="0">
              <a:solidFill>
                <a:srgbClr val="4F2D7F"/>
              </a:solidFill>
            </a:endParaRPr>
          </a:p>
          <a:p>
            <a:pPr defTabSz="914354">
              <a:buClr>
                <a:srgbClr val="EC008C"/>
              </a:buClr>
            </a:pPr>
            <a:r>
              <a:rPr lang="hr-HR" kern="0" dirty="0">
                <a:solidFill>
                  <a:srgbClr val="4F2D7F"/>
                </a:solidFill>
              </a:rPr>
              <a:t>Cilj terapije NOAK-ima </a:t>
            </a:r>
            <a:r>
              <a:rPr lang="hr-HR" b="1" kern="0" dirty="0">
                <a:solidFill>
                  <a:srgbClr val="EC008C"/>
                </a:solidFill>
              </a:rPr>
              <a:t>je sprječavanje ishemijskog moždanog udara </a:t>
            </a:r>
            <a:r>
              <a:rPr lang="hr-HR" kern="0" dirty="0">
                <a:solidFill>
                  <a:srgbClr val="4F2D7F"/>
                </a:solidFill>
              </a:rPr>
              <a:t>bez previsokog rizika od većeg krvarenja</a:t>
            </a:r>
            <a:r>
              <a:rPr lang="en-US" kern="0" dirty="0">
                <a:solidFill>
                  <a:srgbClr val="4F2D7F"/>
                </a:solidFill>
              </a:rPr>
              <a:t> (</a:t>
            </a:r>
            <a:r>
              <a:rPr lang="hr-HR" kern="0" dirty="0">
                <a:solidFill>
                  <a:srgbClr val="4F2D7F"/>
                </a:solidFill>
              </a:rPr>
              <a:t>uključujući intrakranijalno krvarenje</a:t>
            </a:r>
            <a:r>
              <a:rPr lang="en-US" kern="0" dirty="0" smtClean="0">
                <a:solidFill>
                  <a:srgbClr val="4F2D7F"/>
                </a:solidFill>
              </a:rPr>
              <a:t>)</a:t>
            </a:r>
            <a:r>
              <a:rPr lang="hr-HR" kern="0" dirty="0" smtClean="0">
                <a:solidFill>
                  <a:srgbClr val="4F2D7F"/>
                </a:solidFill>
              </a:rPr>
              <a:t>.</a:t>
            </a:r>
            <a:endParaRPr lang="en-US" kern="0" dirty="0">
              <a:solidFill>
                <a:srgbClr val="4F2D7F"/>
              </a:solidFill>
            </a:endParaRPr>
          </a:p>
          <a:p>
            <a:pPr defTabSz="914354">
              <a:buClr>
                <a:srgbClr val="EC008C"/>
              </a:buClr>
            </a:pPr>
            <a:endParaRPr lang="hr-HR" kern="0" dirty="0">
              <a:solidFill>
                <a:srgbClr val="4F2D7F"/>
              </a:solidFill>
            </a:endParaRPr>
          </a:p>
          <a:p>
            <a:pPr defTabSz="914354">
              <a:buClr>
                <a:srgbClr val="EC008C"/>
              </a:buClr>
            </a:pPr>
            <a:endParaRPr lang="hr-HR" kern="0" dirty="0">
              <a:solidFill>
                <a:srgbClr val="4F2D7F"/>
              </a:solidFill>
            </a:endParaRPr>
          </a:p>
          <a:p>
            <a:pPr defTabSz="914354">
              <a:buClr>
                <a:srgbClr val="EC008C"/>
              </a:buClr>
            </a:pPr>
            <a:endParaRPr lang="en-US" kern="0" dirty="0">
              <a:solidFill>
                <a:srgbClr val="4F2D7F"/>
              </a:solidFill>
            </a:endParaRPr>
          </a:p>
          <a:p>
            <a:pPr defTabSz="914354">
              <a:buClr>
                <a:srgbClr val="EC008C"/>
              </a:buClr>
            </a:pPr>
            <a:r>
              <a:rPr lang="hr-HR" kern="0" dirty="0">
                <a:solidFill>
                  <a:srgbClr val="4F2D7F"/>
                </a:solidFill>
              </a:rPr>
              <a:t>Tromboza i krvarenje su lice i naličje jedne kovanice</a:t>
            </a:r>
            <a:endParaRPr lang="en-US" kern="0" dirty="0">
              <a:solidFill>
                <a:srgbClr val="4F2D7F"/>
              </a:solidFill>
            </a:endParaRPr>
          </a:p>
          <a:p>
            <a:pPr lvl="1" defTabSz="914354">
              <a:buClr>
                <a:srgbClr val="EC008C"/>
              </a:buClr>
            </a:pPr>
            <a:r>
              <a:rPr lang="hr-HR" sz="2000" kern="0" dirty="0">
                <a:solidFill>
                  <a:srgbClr val="4F2D7F"/>
                </a:solidFill>
              </a:rPr>
              <a:t>Ako je bolesnik antikoaguliran manje od preporučenog </a:t>
            </a:r>
            <a:r>
              <a:rPr lang="en-US" sz="2000" kern="0" dirty="0">
                <a:solidFill>
                  <a:srgbClr val="4F2D7F"/>
                </a:solidFill>
              </a:rPr>
              <a:t>(</a:t>
            </a:r>
            <a:r>
              <a:rPr lang="hr-HR" sz="2000" kern="0" dirty="0">
                <a:solidFill>
                  <a:srgbClr val="4F2D7F"/>
                </a:solidFill>
              </a:rPr>
              <a:t>ili nije uopće</a:t>
            </a:r>
            <a:r>
              <a:rPr lang="en-US" sz="2000" kern="0" dirty="0">
                <a:solidFill>
                  <a:srgbClr val="4F2D7F"/>
                </a:solidFill>
              </a:rPr>
              <a:t>) </a:t>
            </a:r>
            <a:r>
              <a:rPr lang="hr-HR" sz="2000" kern="0" dirty="0">
                <a:solidFill>
                  <a:srgbClr val="4F2D7F"/>
                </a:solidFill>
              </a:rPr>
              <a:t>zbog nepridržavanja propisanog režima doziranja ili doze koja je reducirana suprotno preporukama iz upute o lijeku tada možemo očekivati neadekvatnu zaštitu, uz manje krvarenja, ili čak bez značajnog benefita u smislu sigurnosti</a:t>
            </a:r>
            <a:endParaRPr lang="en-US" sz="2000" kern="0" dirty="0">
              <a:solidFill>
                <a:srgbClr val="4F2D7F"/>
              </a:solidFill>
            </a:endParaRPr>
          </a:p>
        </p:txBody>
      </p:sp>
      <p:sp>
        <p:nvSpPr>
          <p:cNvPr id="4" name="Cloud Callout 3"/>
          <p:cNvSpPr/>
          <p:nvPr/>
        </p:nvSpPr>
        <p:spPr bwMode="auto">
          <a:xfrm>
            <a:off x="10102421" y="0"/>
            <a:ext cx="2089579" cy="762000"/>
          </a:xfrm>
          <a:prstGeom prst="cloudCallout">
            <a:avLst>
              <a:gd name="adj1" fmla="val -58391"/>
              <a:gd name="adj2" fmla="val 2876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354"/>
            <a:endParaRPr lang="hr-HR" b="1" dirty="0">
              <a:solidFill>
                <a:srgbClr val="4F2D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44035" y="123458"/>
            <a:ext cx="1947965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 defTabSz="914354"/>
            <a:r>
              <a:rPr lang="hr-HR" b="1" dirty="0">
                <a:solidFill>
                  <a:srgbClr val="4F2D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Ishod liječenja!</a:t>
            </a:r>
          </a:p>
        </p:txBody>
      </p:sp>
    </p:spTree>
    <p:extLst>
      <p:ext uri="{BB962C8B-B14F-4D97-AF65-F5344CB8AC3E}">
        <p14:creationId xmlns:p14="http://schemas.microsoft.com/office/powerpoint/2010/main" val="274987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571" y="168618"/>
            <a:ext cx="10319657" cy="886397"/>
          </a:xfrm>
        </p:spPr>
        <p:txBody>
          <a:bodyPr/>
          <a:lstStyle/>
          <a:p>
            <a:pPr algn="ctr"/>
            <a:r>
              <a:rPr lang="hr-HR" sz="3200" dirty="0"/>
              <a:t>Što je važnije </a:t>
            </a:r>
            <a:r>
              <a:rPr lang="hr-HR" sz="3200" dirty="0">
                <a:solidFill>
                  <a:schemeClr val="accent1"/>
                </a:solidFill>
              </a:rPr>
              <a:t>našem bolesniku</a:t>
            </a:r>
            <a:r>
              <a:rPr lang="hr-HR" sz="3200" dirty="0"/>
              <a:t>: 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sigurnost </a:t>
            </a:r>
            <a:r>
              <a:rPr lang="hr-HR" sz="3200" dirty="0"/>
              <a:t>ili efikasnost?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2128879" y="5576743"/>
            <a:ext cx="8288337" cy="749141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r-HR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Oba faktora su bitna, ali primarni cilj antikoagulacijske terapije u bolesnika s AF-om je </a:t>
            </a:r>
            <a:r>
              <a:rPr lang="hr-HR" sz="2400" b="1" dirty="0">
                <a:solidFill>
                  <a:srgbClr val="FF0000"/>
                </a:solidFill>
              </a:rPr>
              <a:t>prevencija moždanog udara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171212" y="1413213"/>
            <a:ext cx="6021112" cy="3936000"/>
            <a:chOff x="1015615" y="1504071"/>
            <a:chExt cx="7318736" cy="3588191"/>
          </a:xfrm>
        </p:grpSpPr>
        <p:pic>
          <p:nvPicPr>
            <p:cNvPr id="13" name="Picture 2" descr="C:\Users\sarah.atkinson\AppData\Local\Microsoft\Windows\Temporary Internet Files\Content.IE5\OOIBX4OL\Just%C3%ADcia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615" y="1504071"/>
              <a:ext cx="7110252" cy="358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503147" y="3316385"/>
              <a:ext cx="2831204" cy="422858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hr-HR" sz="2400" b="1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Sigurnos</a:t>
              </a:r>
              <a:r>
                <a:rPr lang="hr-HR" sz="24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t</a:t>
              </a:r>
              <a:endParaRPr lang="en-GB" sz="24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sp>
        <p:nvSpPr>
          <p:cNvPr id="8" name="Cloud Callout 7"/>
          <p:cNvSpPr/>
          <p:nvPr/>
        </p:nvSpPr>
        <p:spPr bwMode="auto">
          <a:xfrm>
            <a:off x="9192324" y="1055015"/>
            <a:ext cx="2837341" cy="950103"/>
          </a:xfrm>
          <a:prstGeom prst="cloudCallout">
            <a:avLst>
              <a:gd name="adj1" fmla="val -58391"/>
              <a:gd name="adj2" fmla="val 2876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hr-HR" b="1" dirty="0">
              <a:solidFill>
                <a:srgbClr val="4F2D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37081" y="1337705"/>
            <a:ext cx="1947969" cy="38472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hr-HR" b="1" dirty="0">
                <a:solidFill>
                  <a:srgbClr val="4F2D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Ishod liječenja!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1225" y="2780883"/>
            <a:ext cx="3042752" cy="463847"/>
          </a:xfrm>
          <a:prstGeom prst="rect">
            <a:avLst/>
          </a:prstGeom>
          <a:noFill/>
        </p:spPr>
        <p:txBody>
          <a:bodyPr wrap="square" lIns="89996" tIns="46797" rIns="89996" bIns="46797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r-HR" sz="2400" b="1" dirty="0">
                <a:solidFill>
                  <a:srgbClr val="FF0000"/>
                </a:solidFill>
              </a:rPr>
              <a:t>Efikasnost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890" y="12877"/>
            <a:ext cx="11088688" cy="1495794"/>
          </a:xfrm>
        </p:spPr>
        <p:txBody>
          <a:bodyPr/>
          <a:lstStyle/>
          <a:p>
            <a:r>
              <a:rPr lang="hr-HR" dirty="0" smtClean="0"/>
              <a:t>Pitanja kod liječenja: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2800" dirty="0" smtClean="0"/>
              <a:t>Šta </a:t>
            </a:r>
            <a:r>
              <a:rPr lang="hr-HR" sz="2800" dirty="0"/>
              <a:t>znači </a:t>
            </a:r>
            <a:r>
              <a:rPr lang="hr-H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“sigurnost” </a:t>
            </a:r>
            <a:r>
              <a:rPr lang="hr-HR" sz="2800" dirty="0"/>
              <a:t>kada se govori o antikoagulaciji?</a:t>
            </a:r>
            <a:br>
              <a:rPr lang="hr-HR" sz="2800" dirty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81890" y="1667506"/>
            <a:ext cx="10818421" cy="1140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69524" indent="-356830">
              <a:spcBef>
                <a:spcPts val="1075"/>
              </a:spcBef>
              <a:buClr>
                <a:srgbClr val="3960AC"/>
              </a:buClr>
              <a:buSzPct val="79687"/>
              <a:buFont typeface="Wingdings"/>
              <a:buChar char=""/>
              <a:tabLst>
                <a:tab pos="370159" algn="l"/>
              </a:tabLst>
            </a:pPr>
            <a:r>
              <a:rPr lang="hr-HR" sz="3200" dirty="0">
                <a:solidFill>
                  <a:srgbClr val="585858"/>
                </a:solidFill>
                <a:cs typeface="Arial"/>
              </a:rPr>
              <a:t>Šta je sigurnost</a:t>
            </a:r>
            <a:r>
              <a:rPr lang="hr-HR" sz="3200" dirty="0" smtClean="0">
                <a:solidFill>
                  <a:srgbClr val="585858"/>
                </a:solidFill>
                <a:cs typeface="Arial"/>
              </a:rPr>
              <a:t>?</a:t>
            </a:r>
          </a:p>
          <a:p>
            <a:pPr marL="12694">
              <a:spcBef>
                <a:spcPts val="1075"/>
              </a:spcBef>
              <a:buClr>
                <a:srgbClr val="3960AC"/>
              </a:buClr>
              <a:buSzPct val="79687"/>
              <a:tabLst>
                <a:tab pos="370159" algn="l"/>
              </a:tabLst>
            </a:pPr>
            <a:endParaRPr lang="hr-HR" sz="3200" dirty="0">
              <a:solidFill>
                <a:srgbClr val="000000"/>
              </a:solidFill>
              <a:cs typeface="Arial"/>
            </a:endParaRPr>
          </a:p>
          <a:p>
            <a:pPr marL="740317" lvl="1" indent="-368253">
              <a:spcBef>
                <a:spcPts val="835"/>
              </a:spcBef>
              <a:buClr>
                <a:srgbClr val="3960AC"/>
              </a:buClr>
              <a:buFont typeface="Symbol"/>
              <a:buChar char=""/>
              <a:tabLst>
                <a:tab pos="739684" algn="l"/>
                <a:tab pos="740317" algn="l"/>
              </a:tabLst>
            </a:pPr>
            <a:r>
              <a:rPr lang="hr-HR" sz="2700" spc="5" dirty="0">
                <a:solidFill>
                  <a:srgbClr val="585858"/>
                </a:solidFill>
                <a:cs typeface="Arial"/>
              </a:rPr>
              <a:t>Prevencija moždanog udara</a:t>
            </a:r>
            <a:endParaRPr lang="hr-HR" sz="2700" dirty="0">
              <a:solidFill>
                <a:srgbClr val="000000"/>
              </a:solidFill>
              <a:cs typeface="Arial"/>
            </a:endParaRPr>
          </a:p>
          <a:p>
            <a:pPr marL="740317" lvl="1" indent="-368253">
              <a:spcBef>
                <a:spcPts val="815"/>
              </a:spcBef>
              <a:buClr>
                <a:srgbClr val="3960AC"/>
              </a:buClr>
              <a:buFont typeface="Symbol"/>
              <a:buChar char=""/>
              <a:tabLst>
                <a:tab pos="739684" algn="l"/>
                <a:tab pos="740317" algn="l"/>
              </a:tabLst>
            </a:pPr>
            <a:r>
              <a:rPr lang="hr-HR" sz="2700" spc="5" dirty="0">
                <a:solidFill>
                  <a:srgbClr val="585858"/>
                </a:solidFill>
                <a:cs typeface="Arial"/>
              </a:rPr>
              <a:t>Krvarenja</a:t>
            </a:r>
            <a:endParaRPr lang="hr-HR" sz="2700" dirty="0">
              <a:solidFill>
                <a:srgbClr val="000000"/>
              </a:solidFill>
              <a:cs typeface="Arial"/>
            </a:endParaRPr>
          </a:p>
          <a:p>
            <a:pPr marL="740317" lvl="1" indent="-368253">
              <a:spcBef>
                <a:spcPts val="819"/>
              </a:spcBef>
              <a:buClr>
                <a:srgbClr val="3960AC"/>
              </a:buClr>
              <a:buFont typeface="Symbol"/>
              <a:buChar char=""/>
              <a:tabLst>
                <a:tab pos="739684" algn="l"/>
                <a:tab pos="740317" algn="l"/>
              </a:tabLst>
            </a:pPr>
            <a:r>
              <a:rPr lang="hr-HR" sz="2700" spc="5" dirty="0">
                <a:solidFill>
                  <a:srgbClr val="585858"/>
                </a:solidFill>
                <a:cs typeface="Arial"/>
              </a:rPr>
              <a:t>Očuvanje bubrežne funkcije</a:t>
            </a:r>
            <a:endParaRPr lang="hr-HR" sz="27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5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c 6" descr="Chat">
            <a:extLst>
              <a:ext uri="{FF2B5EF4-FFF2-40B4-BE49-F238E27FC236}">
                <a16:creationId xmlns:a16="http://schemas.microsoft.com/office/drawing/2014/main" xmlns="" id="{5FE36377-BF96-4A84-AC87-081BF111EED0}"/>
              </a:ext>
            </a:extLst>
          </p:cNvPr>
          <p:cNvGrpSpPr/>
          <p:nvPr/>
        </p:nvGrpSpPr>
        <p:grpSpPr>
          <a:xfrm>
            <a:off x="10184728" y="114300"/>
            <a:ext cx="1617717" cy="1617717"/>
            <a:chOff x="1709945" y="1889653"/>
            <a:chExt cx="720000" cy="720000"/>
          </a:xfrm>
          <a:solidFill>
            <a:schemeClr val="accent1"/>
          </a:solidFill>
        </p:grpSpPr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xmlns="" id="{D0359872-E29A-4DF4-9113-D91D046D9E8F}"/>
                </a:ext>
              </a:extLst>
            </p:cNvPr>
            <p:cNvSpPr/>
            <p:nvPr/>
          </p:nvSpPr>
          <p:spPr>
            <a:xfrm>
              <a:off x="1765550" y="2035258"/>
              <a:ext cx="382500" cy="345000"/>
            </a:xfrm>
            <a:custGeom>
              <a:avLst/>
              <a:gdLst/>
              <a:ahLst/>
              <a:cxnLst/>
              <a:rect l="0" t="0" r="0" b="0"/>
              <a:pathLst>
                <a:path w="382500" h="345000">
                  <a:moveTo>
                    <a:pt x="259395" y="56895"/>
                  </a:moveTo>
                  <a:lnTo>
                    <a:pt x="379395" y="56895"/>
                  </a:lnTo>
                  <a:lnTo>
                    <a:pt x="379395" y="34395"/>
                  </a:lnTo>
                  <a:cubicBezTo>
                    <a:pt x="379395" y="17895"/>
                    <a:pt x="365895" y="4395"/>
                    <a:pt x="349395" y="4395"/>
                  </a:cubicBezTo>
                  <a:lnTo>
                    <a:pt x="34395" y="4395"/>
                  </a:lnTo>
                  <a:cubicBezTo>
                    <a:pt x="17895" y="4395"/>
                    <a:pt x="4395" y="17895"/>
                    <a:pt x="4395" y="34395"/>
                  </a:cubicBezTo>
                  <a:lnTo>
                    <a:pt x="4395" y="236895"/>
                  </a:lnTo>
                  <a:cubicBezTo>
                    <a:pt x="4395" y="253395"/>
                    <a:pt x="17895" y="266895"/>
                    <a:pt x="34395" y="266895"/>
                  </a:cubicBezTo>
                  <a:lnTo>
                    <a:pt x="79395" y="266895"/>
                  </a:lnTo>
                  <a:lnTo>
                    <a:pt x="79395" y="341895"/>
                  </a:lnTo>
                  <a:lnTo>
                    <a:pt x="154395" y="266895"/>
                  </a:lnTo>
                  <a:lnTo>
                    <a:pt x="199395" y="266895"/>
                  </a:lnTo>
                  <a:lnTo>
                    <a:pt x="199395" y="116895"/>
                  </a:lnTo>
                  <a:cubicBezTo>
                    <a:pt x="199395" y="83895"/>
                    <a:pt x="226395" y="56895"/>
                    <a:pt x="259395" y="56895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/>
            <a:lstStyle/>
            <a:p>
              <a:pPr defTabSz="914173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xmlns="" id="{51B8054D-2C30-4ECB-B785-3FF9CA4DDB9E}"/>
                </a:ext>
              </a:extLst>
            </p:cNvPr>
            <p:cNvSpPr/>
            <p:nvPr/>
          </p:nvSpPr>
          <p:spPr>
            <a:xfrm>
              <a:off x="1990550" y="2117758"/>
              <a:ext cx="382500" cy="345000"/>
            </a:xfrm>
            <a:custGeom>
              <a:avLst/>
              <a:gdLst/>
              <a:ahLst/>
              <a:cxnLst/>
              <a:rect l="0" t="0" r="0" b="0"/>
              <a:pathLst>
                <a:path w="382500" h="345000">
                  <a:moveTo>
                    <a:pt x="349395" y="4395"/>
                  </a:moveTo>
                  <a:lnTo>
                    <a:pt x="34395" y="4395"/>
                  </a:lnTo>
                  <a:cubicBezTo>
                    <a:pt x="17895" y="4395"/>
                    <a:pt x="4395" y="17895"/>
                    <a:pt x="4395" y="34395"/>
                  </a:cubicBezTo>
                  <a:lnTo>
                    <a:pt x="4395" y="236895"/>
                  </a:lnTo>
                  <a:cubicBezTo>
                    <a:pt x="4395" y="253395"/>
                    <a:pt x="17895" y="266895"/>
                    <a:pt x="34395" y="266895"/>
                  </a:cubicBezTo>
                  <a:lnTo>
                    <a:pt x="229395" y="266895"/>
                  </a:lnTo>
                  <a:lnTo>
                    <a:pt x="304395" y="341895"/>
                  </a:lnTo>
                  <a:lnTo>
                    <a:pt x="304395" y="266895"/>
                  </a:lnTo>
                  <a:lnTo>
                    <a:pt x="349395" y="266895"/>
                  </a:lnTo>
                  <a:cubicBezTo>
                    <a:pt x="365895" y="266895"/>
                    <a:pt x="379395" y="253395"/>
                    <a:pt x="379395" y="236895"/>
                  </a:cubicBezTo>
                  <a:lnTo>
                    <a:pt x="379395" y="34395"/>
                  </a:lnTo>
                  <a:cubicBezTo>
                    <a:pt x="379395" y="17895"/>
                    <a:pt x="365895" y="4395"/>
                    <a:pt x="349395" y="4395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/>
            <a:lstStyle/>
            <a:p>
              <a:pPr defTabSz="914173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BFC9AEE-D938-43F8-A3CA-4A92ACDF645C}"/>
              </a:ext>
            </a:extLst>
          </p:cNvPr>
          <p:cNvSpPr txBox="1"/>
          <p:nvPr/>
        </p:nvSpPr>
        <p:spPr>
          <a:xfrm>
            <a:off x="3581401" y="419101"/>
            <a:ext cx="6648451" cy="64633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r" defTabSz="914173">
              <a:defRPr/>
            </a:pPr>
            <a:r>
              <a:rPr lang="hr-HR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Diskusija</a:t>
            </a:r>
            <a:endParaRPr lang="en-US" sz="3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1EE031-700C-432F-92F9-28EEAF5B5CE6}"/>
              </a:ext>
            </a:extLst>
          </p:cNvPr>
          <p:cNvSpPr txBox="1"/>
          <p:nvPr/>
        </p:nvSpPr>
        <p:spPr>
          <a:xfrm>
            <a:off x="3728503" y="2965037"/>
            <a:ext cx="8463503" cy="901928"/>
          </a:xfrm>
          <a:prstGeom prst="roundRect">
            <a:avLst>
              <a:gd name="adj" fmla="val 5092"/>
            </a:avLst>
          </a:prstGeom>
          <a:solidFill>
            <a:schemeClr val="bg1"/>
          </a:solidFill>
        </p:spPr>
        <p:txBody>
          <a:bodyPr wrap="square" lIns="91430" tIns="45718" rIns="719911" bIns="45718" rtlCol="0" anchor="ctr">
            <a:noAutofit/>
          </a:bodyPr>
          <a:lstStyle/>
          <a:p>
            <a:pPr marL="180954" defTabSz="896828">
              <a:defRPr/>
            </a:pPr>
            <a:r>
              <a:rPr lang="hr-HR" sz="3200" b="1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Zašto neki pacijenti dobijaju nepravilne doze VKA/ NOAK-a?</a:t>
            </a:r>
            <a:endParaRPr lang="en-GB" sz="3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58A2C96-3592-4789-8FBC-0E882356183C}"/>
              </a:ext>
            </a:extLst>
          </p:cNvPr>
          <p:cNvSpPr txBox="1"/>
          <p:nvPr/>
        </p:nvSpPr>
        <p:spPr>
          <a:xfrm>
            <a:off x="-1" y="0"/>
            <a:ext cx="3811980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91430" tIns="45718" rIns="719911" bIns="45718" rtlCol="0" anchor="ctr">
            <a:noAutofit/>
          </a:bodyPr>
          <a:lstStyle/>
          <a:p>
            <a:pPr marL="358734" defTabSz="896828">
              <a:defRPr/>
            </a:pPr>
            <a:endParaRPr lang="en-GB" sz="2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754726A-C944-4143-9FEA-0A01758F0BC2}"/>
              </a:ext>
            </a:extLst>
          </p:cNvPr>
          <p:cNvGrpSpPr/>
          <p:nvPr/>
        </p:nvGrpSpPr>
        <p:grpSpPr>
          <a:xfrm>
            <a:off x="838210" y="2436099"/>
            <a:ext cx="1795383" cy="1985804"/>
            <a:chOff x="4221163" y="1965325"/>
            <a:chExt cx="838200" cy="927101"/>
          </a:xfrm>
          <a:solidFill>
            <a:schemeClr val="bg1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7EA9A787-2679-4924-B3FA-FBFFAA614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9275" y="2106613"/>
              <a:ext cx="561975" cy="785813"/>
            </a:xfrm>
            <a:custGeom>
              <a:avLst/>
              <a:gdLst>
                <a:gd name="T0" fmla="*/ 136 w 273"/>
                <a:gd name="T1" fmla="*/ 0 h 381"/>
                <a:gd name="T2" fmla="*/ 0 w 273"/>
                <a:gd name="T3" fmla="*/ 132 h 381"/>
                <a:gd name="T4" fmla="*/ 33 w 273"/>
                <a:gd name="T5" fmla="*/ 229 h 381"/>
                <a:gd name="T6" fmla="*/ 47 w 273"/>
                <a:gd name="T7" fmla="*/ 257 h 381"/>
                <a:gd name="T8" fmla="*/ 72 w 273"/>
                <a:gd name="T9" fmla="*/ 302 h 381"/>
                <a:gd name="T10" fmla="*/ 74 w 273"/>
                <a:gd name="T11" fmla="*/ 337 h 381"/>
                <a:gd name="T12" fmla="*/ 74 w 273"/>
                <a:gd name="T13" fmla="*/ 337 h 381"/>
                <a:gd name="T14" fmla="*/ 102 w 273"/>
                <a:gd name="T15" fmla="*/ 367 h 381"/>
                <a:gd name="T16" fmla="*/ 114 w 273"/>
                <a:gd name="T17" fmla="*/ 378 h 381"/>
                <a:gd name="T18" fmla="*/ 123 w 273"/>
                <a:gd name="T19" fmla="*/ 381 h 381"/>
                <a:gd name="T20" fmla="*/ 150 w 273"/>
                <a:gd name="T21" fmla="*/ 381 h 381"/>
                <a:gd name="T22" fmla="*/ 159 w 273"/>
                <a:gd name="T23" fmla="*/ 378 h 381"/>
                <a:gd name="T24" fmla="*/ 171 w 273"/>
                <a:gd name="T25" fmla="*/ 367 h 381"/>
                <a:gd name="T26" fmla="*/ 199 w 273"/>
                <a:gd name="T27" fmla="*/ 337 h 381"/>
                <a:gd name="T28" fmla="*/ 201 w 273"/>
                <a:gd name="T29" fmla="*/ 302 h 381"/>
                <a:gd name="T30" fmla="*/ 226 w 273"/>
                <a:gd name="T31" fmla="*/ 257 h 381"/>
                <a:gd name="T32" fmla="*/ 240 w 273"/>
                <a:gd name="T33" fmla="*/ 228 h 381"/>
                <a:gd name="T34" fmla="*/ 273 w 273"/>
                <a:gd name="T35" fmla="*/ 132 h 381"/>
                <a:gd name="T36" fmla="*/ 136 w 273"/>
                <a:gd name="T37" fmla="*/ 0 h 381"/>
                <a:gd name="T38" fmla="*/ 211 w 273"/>
                <a:gd name="T39" fmla="*/ 209 h 381"/>
                <a:gd name="T40" fmla="*/ 192 w 273"/>
                <a:gd name="T41" fmla="*/ 257 h 381"/>
                <a:gd name="T42" fmla="*/ 179 w 273"/>
                <a:gd name="T43" fmla="*/ 275 h 381"/>
                <a:gd name="T44" fmla="*/ 94 w 273"/>
                <a:gd name="T45" fmla="*/ 275 h 381"/>
                <a:gd name="T46" fmla="*/ 81 w 273"/>
                <a:gd name="T47" fmla="*/ 257 h 381"/>
                <a:gd name="T48" fmla="*/ 61 w 273"/>
                <a:gd name="T49" fmla="*/ 209 h 381"/>
                <a:gd name="T50" fmla="*/ 34 w 273"/>
                <a:gd name="T51" fmla="*/ 132 h 381"/>
                <a:gd name="T52" fmla="*/ 136 w 273"/>
                <a:gd name="T53" fmla="*/ 35 h 381"/>
                <a:gd name="T54" fmla="*/ 239 w 273"/>
                <a:gd name="T55" fmla="*/ 132 h 381"/>
                <a:gd name="T56" fmla="*/ 211 w 273"/>
                <a:gd name="T57" fmla="*/ 209 h 381"/>
                <a:gd name="T58" fmla="*/ 211 w 273"/>
                <a:gd name="T59" fmla="*/ 209 h 381"/>
                <a:gd name="T60" fmla="*/ 211 w 273"/>
                <a:gd name="T61" fmla="*/ 20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3" h="381">
                  <a:moveTo>
                    <a:pt x="136" y="0"/>
                  </a:moveTo>
                  <a:cubicBezTo>
                    <a:pt x="61" y="0"/>
                    <a:pt x="0" y="59"/>
                    <a:pt x="0" y="132"/>
                  </a:cubicBezTo>
                  <a:cubicBezTo>
                    <a:pt x="0" y="180"/>
                    <a:pt x="19" y="208"/>
                    <a:pt x="33" y="229"/>
                  </a:cubicBezTo>
                  <a:cubicBezTo>
                    <a:pt x="42" y="241"/>
                    <a:pt x="47" y="249"/>
                    <a:pt x="47" y="257"/>
                  </a:cubicBezTo>
                  <a:cubicBezTo>
                    <a:pt x="47" y="274"/>
                    <a:pt x="56" y="290"/>
                    <a:pt x="72" y="302"/>
                  </a:cubicBezTo>
                  <a:cubicBezTo>
                    <a:pt x="73" y="312"/>
                    <a:pt x="74" y="337"/>
                    <a:pt x="74" y="337"/>
                  </a:cubicBezTo>
                  <a:cubicBezTo>
                    <a:pt x="74" y="337"/>
                    <a:pt x="74" y="337"/>
                    <a:pt x="74" y="337"/>
                  </a:cubicBezTo>
                  <a:cubicBezTo>
                    <a:pt x="74" y="344"/>
                    <a:pt x="78" y="359"/>
                    <a:pt x="102" y="367"/>
                  </a:cubicBezTo>
                  <a:cubicBezTo>
                    <a:pt x="105" y="371"/>
                    <a:pt x="109" y="375"/>
                    <a:pt x="114" y="378"/>
                  </a:cubicBezTo>
                  <a:cubicBezTo>
                    <a:pt x="116" y="380"/>
                    <a:pt x="120" y="381"/>
                    <a:pt x="123" y="381"/>
                  </a:cubicBezTo>
                  <a:cubicBezTo>
                    <a:pt x="150" y="381"/>
                    <a:pt x="150" y="381"/>
                    <a:pt x="150" y="381"/>
                  </a:cubicBezTo>
                  <a:cubicBezTo>
                    <a:pt x="153" y="381"/>
                    <a:pt x="157" y="380"/>
                    <a:pt x="159" y="378"/>
                  </a:cubicBezTo>
                  <a:cubicBezTo>
                    <a:pt x="164" y="375"/>
                    <a:pt x="168" y="371"/>
                    <a:pt x="171" y="367"/>
                  </a:cubicBezTo>
                  <a:cubicBezTo>
                    <a:pt x="195" y="359"/>
                    <a:pt x="199" y="344"/>
                    <a:pt x="199" y="337"/>
                  </a:cubicBezTo>
                  <a:cubicBezTo>
                    <a:pt x="199" y="337"/>
                    <a:pt x="200" y="312"/>
                    <a:pt x="201" y="302"/>
                  </a:cubicBezTo>
                  <a:cubicBezTo>
                    <a:pt x="217" y="290"/>
                    <a:pt x="226" y="274"/>
                    <a:pt x="226" y="257"/>
                  </a:cubicBezTo>
                  <a:cubicBezTo>
                    <a:pt x="226" y="249"/>
                    <a:pt x="231" y="241"/>
                    <a:pt x="240" y="228"/>
                  </a:cubicBezTo>
                  <a:cubicBezTo>
                    <a:pt x="254" y="208"/>
                    <a:pt x="273" y="180"/>
                    <a:pt x="273" y="132"/>
                  </a:cubicBezTo>
                  <a:cubicBezTo>
                    <a:pt x="273" y="59"/>
                    <a:pt x="212" y="0"/>
                    <a:pt x="136" y="0"/>
                  </a:cubicBezTo>
                  <a:close/>
                  <a:moveTo>
                    <a:pt x="211" y="209"/>
                  </a:moveTo>
                  <a:cubicBezTo>
                    <a:pt x="201" y="224"/>
                    <a:pt x="192" y="238"/>
                    <a:pt x="192" y="257"/>
                  </a:cubicBezTo>
                  <a:cubicBezTo>
                    <a:pt x="192" y="265"/>
                    <a:pt x="184" y="271"/>
                    <a:pt x="179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89" y="271"/>
                    <a:pt x="81" y="265"/>
                    <a:pt x="81" y="257"/>
                  </a:cubicBezTo>
                  <a:cubicBezTo>
                    <a:pt x="81" y="238"/>
                    <a:pt x="72" y="224"/>
                    <a:pt x="61" y="209"/>
                  </a:cubicBezTo>
                  <a:cubicBezTo>
                    <a:pt x="49" y="190"/>
                    <a:pt x="34" y="169"/>
                    <a:pt x="34" y="132"/>
                  </a:cubicBezTo>
                  <a:cubicBezTo>
                    <a:pt x="34" y="78"/>
                    <a:pt x="80" y="35"/>
                    <a:pt x="136" y="35"/>
                  </a:cubicBezTo>
                  <a:cubicBezTo>
                    <a:pt x="193" y="35"/>
                    <a:pt x="239" y="78"/>
                    <a:pt x="239" y="132"/>
                  </a:cubicBezTo>
                  <a:cubicBezTo>
                    <a:pt x="239" y="169"/>
                    <a:pt x="224" y="190"/>
                    <a:pt x="211" y="209"/>
                  </a:cubicBezTo>
                  <a:close/>
                  <a:moveTo>
                    <a:pt x="211" y="209"/>
                  </a:moveTo>
                  <a:cubicBezTo>
                    <a:pt x="211" y="209"/>
                    <a:pt x="211" y="209"/>
                    <a:pt x="211" y="209"/>
                  </a:cubicBezTo>
                </a:path>
              </a:pathLst>
            </a:custGeom>
            <a:grpFill/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4A1E9771-0C4B-4DB0-9A6D-6DF467F171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2800" y="1965325"/>
              <a:ext cx="34925" cy="88900"/>
            </a:xfrm>
            <a:custGeom>
              <a:avLst/>
              <a:gdLst>
                <a:gd name="T0" fmla="*/ 8 w 17"/>
                <a:gd name="T1" fmla="*/ 43 h 43"/>
                <a:gd name="T2" fmla="*/ 17 w 17"/>
                <a:gd name="T3" fmla="*/ 34 h 43"/>
                <a:gd name="T4" fmla="*/ 17 w 17"/>
                <a:gd name="T5" fmla="*/ 8 h 43"/>
                <a:gd name="T6" fmla="*/ 8 w 17"/>
                <a:gd name="T7" fmla="*/ 0 h 43"/>
                <a:gd name="T8" fmla="*/ 0 w 17"/>
                <a:gd name="T9" fmla="*/ 8 h 43"/>
                <a:gd name="T10" fmla="*/ 0 w 17"/>
                <a:gd name="T11" fmla="*/ 34 h 43"/>
                <a:gd name="T12" fmla="*/ 8 w 17"/>
                <a:gd name="T13" fmla="*/ 43 h 43"/>
                <a:gd name="T14" fmla="*/ 8 w 17"/>
                <a:gd name="T15" fmla="*/ 43 h 43"/>
                <a:gd name="T16" fmla="*/ 8 w 17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3">
                  <a:moveTo>
                    <a:pt x="8" y="43"/>
                  </a:moveTo>
                  <a:cubicBezTo>
                    <a:pt x="13" y="43"/>
                    <a:pt x="17" y="39"/>
                    <a:pt x="17" y="3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4" y="43"/>
                    <a:pt x="8" y="43"/>
                  </a:cubicBezTo>
                  <a:close/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11211195-9267-453A-B179-5AFE8E1FD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600" y="2016125"/>
              <a:ext cx="66675" cy="84138"/>
            </a:xfrm>
            <a:custGeom>
              <a:avLst/>
              <a:gdLst>
                <a:gd name="T0" fmla="*/ 16 w 33"/>
                <a:gd name="T1" fmla="*/ 36 h 41"/>
                <a:gd name="T2" fmla="*/ 23 w 33"/>
                <a:gd name="T3" fmla="*/ 41 h 41"/>
                <a:gd name="T4" fmla="*/ 27 w 33"/>
                <a:gd name="T5" fmla="*/ 39 h 41"/>
                <a:gd name="T6" fmla="*/ 31 w 33"/>
                <a:gd name="T7" fmla="*/ 28 h 41"/>
                <a:gd name="T8" fmla="*/ 18 w 33"/>
                <a:gd name="T9" fmla="*/ 5 h 41"/>
                <a:gd name="T10" fmla="*/ 6 w 33"/>
                <a:gd name="T11" fmla="*/ 2 h 41"/>
                <a:gd name="T12" fmla="*/ 3 w 33"/>
                <a:gd name="T13" fmla="*/ 14 h 41"/>
                <a:gd name="T14" fmla="*/ 16 w 33"/>
                <a:gd name="T15" fmla="*/ 36 h 41"/>
                <a:gd name="T16" fmla="*/ 16 w 33"/>
                <a:gd name="T17" fmla="*/ 36 h 41"/>
                <a:gd name="T18" fmla="*/ 16 w 33"/>
                <a:gd name="T1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1">
                  <a:moveTo>
                    <a:pt x="16" y="36"/>
                  </a:moveTo>
                  <a:cubicBezTo>
                    <a:pt x="17" y="39"/>
                    <a:pt x="20" y="41"/>
                    <a:pt x="23" y="41"/>
                  </a:cubicBezTo>
                  <a:cubicBezTo>
                    <a:pt x="24" y="41"/>
                    <a:pt x="26" y="40"/>
                    <a:pt x="27" y="39"/>
                  </a:cubicBezTo>
                  <a:cubicBezTo>
                    <a:pt x="31" y="37"/>
                    <a:pt x="33" y="32"/>
                    <a:pt x="31" y="28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1"/>
                    <a:pt x="10" y="0"/>
                    <a:pt x="6" y="2"/>
                  </a:cubicBezTo>
                  <a:cubicBezTo>
                    <a:pt x="2" y="4"/>
                    <a:pt x="0" y="10"/>
                    <a:pt x="3" y="14"/>
                  </a:cubicBezTo>
                  <a:lnTo>
                    <a:pt x="16" y="36"/>
                  </a:lnTo>
                  <a:close/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CA3A6AF-A53F-483C-BF45-9836BB821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3550" y="2162175"/>
              <a:ext cx="85725" cy="65088"/>
            </a:xfrm>
            <a:custGeom>
              <a:avLst/>
              <a:gdLst>
                <a:gd name="T0" fmla="*/ 37 w 42"/>
                <a:gd name="T1" fmla="*/ 15 h 31"/>
                <a:gd name="T2" fmla="*/ 14 w 42"/>
                <a:gd name="T3" fmla="*/ 2 h 31"/>
                <a:gd name="T4" fmla="*/ 2 w 42"/>
                <a:gd name="T5" fmla="*/ 5 h 31"/>
                <a:gd name="T6" fmla="*/ 5 w 42"/>
                <a:gd name="T7" fmla="*/ 17 h 31"/>
                <a:gd name="T8" fmla="*/ 28 w 42"/>
                <a:gd name="T9" fmla="*/ 30 h 31"/>
                <a:gd name="T10" fmla="*/ 32 w 42"/>
                <a:gd name="T11" fmla="*/ 31 h 31"/>
                <a:gd name="T12" fmla="*/ 40 w 42"/>
                <a:gd name="T13" fmla="*/ 27 h 31"/>
                <a:gd name="T14" fmla="*/ 37 w 42"/>
                <a:gd name="T15" fmla="*/ 15 h 31"/>
                <a:gd name="T16" fmla="*/ 37 w 42"/>
                <a:gd name="T17" fmla="*/ 15 h 31"/>
                <a:gd name="T18" fmla="*/ 37 w 42"/>
                <a:gd name="T1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1">
                  <a:moveTo>
                    <a:pt x="37" y="15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5" y="1"/>
                    <a:pt x="2" y="5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1"/>
                    <a:pt x="31" y="31"/>
                    <a:pt x="32" y="31"/>
                  </a:cubicBezTo>
                  <a:cubicBezTo>
                    <a:pt x="35" y="31"/>
                    <a:pt x="38" y="30"/>
                    <a:pt x="40" y="27"/>
                  </a:cubicBezTo>
                  <a:cubicBezTo>
                    <a:pt x="42" y="23"/>
                    <a:pt x="41" y="18"/>
                    <a:pt x="37" y="15"/>
                  </a:cubicBezTo>
                  <a:close/>
                  <a:moveTo>
                    <a:pt x="37" y="15"/>
                  </a:moveTo>
                  <a:cubicBezTo>
                    <a:pt x="37" y="15"/>
                    <a:pt x="37" y="15"/>
                    <a:pt x="37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1A73E9-7C30-4BB5-A665-458AB5710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1163" y="2366963"/>
              <a:ext cx="88900" cy="34925"/>
            </a:xfrm>
            <a:custGeom>
              <a:avLst/>
              <a:gdLst>
                <a:gd name="T0" fmla="*/ 43 w 43"/>
                <a:gd name="T1" fmla="*/ 8 h 17"/>
                <a:gd name="T2" fmla="*/ 35 w 43"/>
                <a:gd name="T3" fmla="*/ 0 h 17"/>
                <a:gd name="T4" fmla="*/ 9 w 43"/>
                <a:gd name="T5" fmla="*/ 0 h 17"/>
                <a:gd name="T6" fmla="*/ 0 w 43"/>
                <a:gd name="T7" fmla="*/ 8 h 17"/>
                <a:gd name="T8" fmla="*/ 9 w 43"/>
                <a:gd name="T9" fmla="*/ 17 h 17"/>
                <a:gd name="T10" fmla="*/ 35 w 43"/>
                <a:gd name="T11" fmla="*/ 17 h 17"/>
                <a:gd name="T12" fmla="*/ 43 w 43"/>
                <a:gd name="T13" fmla="*/ 8 h 17"/>
                <a:gd name="T14" fmla="*/ 43 w 43"/>
                <a:gd name="T15" fmla="*/ 8 h 17"/>
                <a:gd name="T16" fmla="*/ 43 w 43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43" y="8"/>
                  </a:moveTo>
                  <a:cubicBezTo>
                    <a:pt x="43" y="3"/>
                    <a:pt x="39" y="0"/>
                    <a:pt x="3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9" y="17"/>
                    <a:pt x="43" y="13"/>
                    <a:pt x="43" y="8"/>
                  </a:cubicBezTo>
                  <a:close/>
                  <a:moveTo>
                    <a:pt x="43" y="8"/>
                  </a:moveTo>
                  <a:cubicBezTo>
                    <a:pt x="43" y="8"/>
                    <a:pt x="43" y="8"/>
                    <a:pt x="43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B8342183-FC9D-4978-8B9D-DC1326C60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3550" y="2538413"/>
              <a:ext cx="85725" cy="63500"/>
            </a:xfrm>
            <a:custGeom>
              <a:avLst/>
              <a:gdLst>
                <a:gd name="T0" fmla="*/ 28 w 42"/>
                <a:gd name="T1" fmla="*/ 2 h 31"/>
                <a:gd name="T2" fmla="*/ 5 w 42"/>
                <a:gd name="T3" fmla="*/ 15 h 31"/>
                <a:gd name="T4" fmla="*/ 2 w 42"/>
                <a:gd name="T5" fmla="*/ 27 h 31"/>
                <a:gd name="T6" fmla="*/ 10 w 42"/>
                <a:gd name="T7" fmla="*/ 31 h 31"/>
                <a:gd name="T8" fmla="*/ 14 w 42"/>
                <a:gd name="T9" fmla="*/ 30 h 31"/>
                <a:gd name="T10" fmla="*/ 37 w 42"/>
                <a:gd name="T11" fmla="*/ 17 h 31"/>
                <a:gd name="T12" fmla="*/ 40 w 42"/>
                <a:gd name="T13" fmla="*/ 5 h 31"/>
                <a:gd name="T14" fmla="*/ 28 w 42"/>
                <a:gd name="T15" fmla="*/ 2 h 31"/>
                <a:gd name="T16" fmla="*/ 28 w 42"/>
                <a:gd name="T17" fmla="*/ 2 h 31"/>
                <a:gd name="T18" fmla="*/ 28 w 42"/>
                <a:gd name="T1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1">
                  <a:moveTo>
                    <a:pt x="28" y="2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2" y="27"/>
                  </a:cubicBezTo>
                  <a:cubicBezTo>
                    <a:pt x="4" y="30"/>
                    <a:pt x="7" y="31"/>
                    <a:pt x="10" y="31"/>
                  </a:cubicBezTo>
                  <a:cubicBezTo>
                    <a:pt x="11" y="31"/>
                    <a:pt x="13" y="31"/>
                    <a:pt x="14" y="30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5"/>
                    <a:pt x="42" y="9"/>
                    <a:pt x="40" y="5"/>
                  </a:cubicBezTo>
                  <a:cubicBezTo>
                    <a:pt x="37" y="1"/>
                    <a:pt x="32" y="0"/>
                    <a:pt x="28" y="2"/>
                  </a:cubicBezTo>
                  <a:close/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1D506DE5-D500-4F79-9990-55458F7F3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1250" y="2538413"/>
              <a:ext cx="87313" cy="63500"/>
            </a:xfrm>
            <a:custGeom>
              <a:avLst/>
              <a:gdLst>
                <a:gd name="T0" fmla="*/ 36 w 42"/>
                <a:gd name="T1" fmla="*/ 15 h 31"/>
                <a:gd name="T2" fmla="*/ 14 w 42"/>
                <a:gd name="T3" fmla="*/ 2 h 31"/>
                <a:gd name="T4" fmla="*/ 2 w 42"/>
                <a:gd name="T5" fmla="*/ 5 h 31"/>
                <a:gd name="T6" fmla="*/ 5 w 42"/>
                <a:gd name="T7" fmla="*/ 17 h 31"/>
                <a:gd name="T8" fmla="*/ 28 w 42"/>
                <a:gd name="T9" fmla="*/ 30 h 31"/>
                <a:gd name="T10" fmla="*/ 32 w 42"/>
                <a:gd name="T11" fmla="*/ 31 h 31"/>
                <a:gd name="T12" fmla="*/ 40 w 42"/>
                <a:gd name="T13" fmla="*/ 27 h 31"/>
                <a:gd name="T14" fmla="*/ 36 w 42"/>
                <a:gd name="T15" fmla="*/ 15 h 31"/>
                <a:gd name="T16" fmla="*/ 36 w 42"/>
                <a:gd name="T17" fmla="*/ 15 h 31"/>
                <a:gd name="T18" fmla="*/ 36 w 42"/>
                <a:gd name="T1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1">
                  <a:moveTo>
                    <a:pt x="36" y="15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5" y="1"/>
                    <a:pt x="2" y="5"/>
                  </a:cubicBezTo>
                  <a:cubicBezTo>
                    <a:pt x="0" y="9"/>
                    <a:pt x="1" y="15"/>
                    <a:pt x="5" y="17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1"/>
                    <a:pt x="31" y="31"/>
                    <a:pt x="32" y="31"/>
                  </a:cubicBezTo>
                  <a:cubicBezTo>
                    <a:pt x="35" y="31"/>
                    <a:pt x="38" y="30"/>
                    <a:pt x="40" y="27"/>
                  </a:cubicBezTo>
                  <a:cubicBezTo>
                    <a:pt x="42" y="23"/>
                    <a:pt x="41" y="18"/>
                    <a:pt x="36" y="15"/>
                  </a:cubicBezTo>
                  <a:close/>
                  <a:moveTo>
                    <a:pt x="36" y="15"/>
                  </a:moveTo>
                  <a:cubicBezTo>
                    <a:pt x="36" y="15"/>
                    <a:pt x="36" y="15"/>
                    <a:pt x="36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5D58FBB9-4BEE-4127-98EE-1DF3775D7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2366963"/>
              <a:ext cx="88900" cy="34925"/>
            </a:xfrm>
            <a:custGeom>
              <a:avLst/>
              <a:gdLst>
                <a:gd name="T0" fmla="*/ 34 w 43"/>
                <a:gd name="T1" fmla="*/ 0 h 17"/>
                <a:gd name="T2" fmla="*/ 8 w 43"/>
                <a:gd name="T3" fmla="*/ 0 h 17"/>
                <a:gd name="T4" fmla="*/ 0 w 43"/>
                <a:gd name="T5" fmla="*/ 8 h 17"/>
                <a:gd name="T6" fmla="*/ 8 w 43"/>
                <a:gd name="T7" fmla="*/ 17 h 17"/>
                <a:gd name="T8" fmla="*/ 34 w 43"/>
                <a:gd name="T9" fmla="*/ 17 h 17"/>
                <a:gd name="T10" fmla="*/ 43 w 43"/>
                <a:gd name="T11" fmla="*/ 8 h 17"/>
                <a:gd name="T12" fmla="*/ 34 w 43"/>
                <a:gd name="T13" fmla="*/ 0 h 17"/>
                <a:gd name="T14" fmla="*/ 34 w 43"/>
                <a:gd name="T15" fmla="*/ 0 h 17"/>
                <a:gd name="T16" fmla="*/ 34 w 43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3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9" y="17"/>
                    <a:pt x="43" y="13"/>
                    <a:pt x="43" y="8"/>
                  </a:cubicBezTo>
                  <a:cubicBezTo>
                    <a:pt x="43" y="3"/>
                    <a:pt x="39" y="0"/>
                    <a:pt x="34" y="0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F8A05624-7DC2-4378-9294-2F8947C4B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1250" y="2162175"/>
              <a:ext cx="87313" cy="65088"/>
            </a:xfrm>
            <a:custGeom>
              <a:avLst/>
              <a:gdLst>
                <a:gd name="T0" fmla="*/ 10 w 42"/>
                <a:gd name="T1" fmla="*/ 31 h 31"/>
                <a:gd name="T2" fmla="*/ 14 w 42"/>
                <a:gd name="T3" fmla="*/ 30 h 31"/>
                <a:gd name="T4" fmla="*/ 36 w 42"/>
                <a:gd name="T5" fmla="*/ 17 h 31"/>
                <a:gd name="T6" fmla="*/ 40 w 42"/>
                <a:gd name="T7" fmla="*/ 5 h 31"/>
                <a:gd name="T8" fmla="*/ 28 w 42"/>
                <a:gd name="T9" fmla="*/ 2 h 31"/>
                <a:gd name="T10" fmla="*/ 5 w 42"/>
                <a:gd name="T11" fmla="*/ 15 h 31"/>
                <a:gd name="T12" fmla="*/ 2 w 42"/>
                <a:gd name="T13" fmla="*/ 27 h 31"/>
                <a:gd name="T14" fmla="*/ 10 w 42"/>
                <a:gd name="T15" fmla="*/ 31 h 31"/>
                <a:gd name="T16" fmla="*/ 10 w 42"/>
                <a:gd name="T17" fmla="*/ 31 h 31"/>
                <a:gd name="T18" fmla="*/ 10 w 42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1">
                  <a:moveTo>
                    <a:pt x="10" y="31"/>
                  </a:moveTo>
                  <a:cubicBezTo>
                    <a:pt x="11" y="31"/>
                    <a:pt x="13" y="31"/>
                    <a:pt x="14" y="3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1" y="15"/>
                    <a:pt x="42" y="10"/>
                    <a:pt x="40" y="5"/>
                  </a:cubicBezTo>
                  <a:cubicBezTo>
                    <a:pt x="37" y="1"/>
                    <a:pt x="32" y="0"/>
                    <a:pt x="28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2" y="27"/>
                  </a:cubicBezTo>
                  <a:cubicBezTo>
                    <a:pt x="4" y="30"/>
                    <a:pt x="7" y="31"/>
                    <a:pt x="10" y="31"/>
                  </a:cubicBezTo>
                  <a:close/>
                  <a:moveTo>
                    <a:pt x="10" y="31"/>
                  </a:moveTo>
                  <a:cubicBezTo>
                    <a:pt x="10" y="31"/>
                    <a:pt x="10" y="31"/>
                    <a:pt x="10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561EE86A-94D3-4838-A73B-D168CDD87F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4250" y="2016125"/>
              <a:ext cx="68263" cy="84138"/>
            </a:xfrm>
            <a:custGeom>
              <a:avLst/>
              <a:gdLst>
                <a:gd name="T0" fmla="*/ 6 w 33"/>
                <a:gd name="T1" fmla="*/ 39 h 41"/>
                <a:gd name="T2" fmla="*/ 10 w 33"/>
                <a:gd name="T3" fmla="*/ 41 h 41"/>
                <a:gd name="T4" fmla="*/ 17 w 33"/>
                <a:gd name="T5" fmla="*/ 36 h 41"/>
                <a:gd name="T6" fmla="*/ 30 w 33"/>
                <a:gd name="T7" fmla="*/ 14 h 41"/>
                <a:gd name="T8" fmla="*/ 27 w 33"/>
                <a:gd name="T9" fmla="*/ 2 h 41"/>
                <a:gd name="T10" fmla="*/ 15 w 33"/>
                <a:gd name="T11" fmla="*/ 5 h 41"/>
                <a:gd name="T12" fmla="*/ 2 w 33"/>
                <a:gd name="T13" fmla="*/ 28 h 41"/>
                <a:gd name="T14" fmla="*/ 6 w 33"/>
                <a:gd name="T15" fmla="*/ 39 h 41"/>
                <a:gd name="T16" fmla="*/ 6 w 33"/>
                <a:gd name="T17" fmla="*/ 39 h 41"/>
                <a:gd name="T18" fmla="*/ 6 w 33"/>
                <a:gd name="T1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1">
                  <a:moveTo>
                    <a:pt x="6" y="39"/>
                  </a:moveTo>
                  <a:cubicBezTo>
                    <a:pt x="7" y="40"/>
                    <a:pt x="8" y="41"/>
                    <a:pt x="10" y="41"/>
                  </a:cubicBezTo>
                  <a:cubicBezTo>
                    <a:pt x="13" y="41"/>
                    <a:pt x="16" y="39"/>
                    <a:pt x="17" y="3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3" y="10"/>
                    <a:pt x="31" y="4"/>
                    <a:pt x="27" y="2"/>
                  </a:cubicBezTo>
                  <a:cubicBezTo>
                    <a:pt x="23" y="0"/>
                    <a:pt x="18" y="1"/>
                    <a:pt x="15" y="5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32"/>
                    <a:pt x="1" y="37"/>
                    <a:pt x="6" y="39"/>
                  </a:cubicBezTo>
                  <a:close/>
                  <a:moveTo>
                    <a:pt x="6" y="39"/>
                  </a:moveTo>
                  <a:cubicBezTo>
                    <a:pt x="6" y="39"/>
                    <a:pt x="6" y="39"/>
                    <a:pt x="6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1BAF710D-7A0D-474D-B4E0-17A786877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8988" y="2233613"/>
              <a:ext cx="84138" cy="277813"/>
            </a:xfrm>
            <a:custGeom>
              <a:avLst/>
              <a:gdLst>
                <a:gd name="T0" fmla="*/ 9 w 41"/>
                <a:gd name="T1" fmla="*/ 125 h 135"/>
                <a:gd name="T2" fmla="*/ 20 w 41"/>
                <a:gd name="T3" fmla="*/ 135 h 135"/>
                <a:gd name="T4" fmla="*/ 32 w 41"/>
                <a:gd name="T5" fmla="*/ 125 h 135"/>
                <a:gd name="T6" fmla="*/ 40 w 41"/>
                <a:gd name="T7" fmla="*/ 64 h 135"/>
                <a:gd name="T8" fmla="*/ 41 w 41"/>
                <a:gd name="T9" fmla="*/ 51 h 135"/>
                <a:gd name="T10" fmla="*/ 41 w 41"/>
                <a:gd name="T11" fmla="*/ 21 h 135"/>
                <a:gd name="T12" fmla="*/ 20 w 41"/>
                <a:gd name="T13" fmla="*/ 0 h 135"/>
                <a:gd name="T14" fmla="*/ 0 w 41"/>
                <a:gd name="T15" fmla="*/ 21 h 135"/>
                <a:gd name="T16" fmla="*/ 0 w 41"/>
                <a:gd name="T17" fmla="*/ 51 h 135"/>
                <a:gd name="T18" fmla="*/ 1 w 41"/>
                <a:gd name="T19" fmla="*/ 64 h 135"/>
                <a:gd name="T20" fmla="*/ 9 w 41"/>
                <a:gd name="T21" fmla="*/ 125 h 135"/>
                <a:gd name="T22" fmla="*/ 9 w 41"/>
                <a:gd name="T23" fmla="*/ 125 h 135"/>
                <a:gd name="T24" fmla="*/ 9 w 41"/>
                <a:gd name="T25" fmla="*/ 1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5">
                  <a:moveTo>
                    <a:pt x="9" y="125"/>
                  </a:moveTo>
                  <a:cubicBezTo>
                    <a:pt x="10" y="133"/>
                    <a:pt x="14" y="135"/>
                    <a:pt x="20" y="135"/>
                  </a:cubicBezTo>
                  <a:cubicBezTo>
                    <a:pt x="27" y="135"/>
                    <a:pt x="31" y="133"/>
                    <a:pt x="32" y="125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0"/>
                    <a:pt x="41" y="55"/>
                    <a:pt x="41" y="5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7"/>
                    <a:pt x="34" y="0"/>
                    <a:pt x="20" y="0"/>
                  </a:cubicBezTo>
                  <a:cubicBezTo>
                    <a:pt x="7" y="0"/>
                    <a:pt x="0" y="7"/>
                    <a:pt x="0" y="2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0" y="60"/>
                    <a:pt x="1" y="64"/>
                  </a:cubicBezTo>
                  <a:lnTo>
                    <a:pt x="9" y="125"/>
                  </a:lnTo>
                  <a:close/>
                  <a:moveTo>
                    <a:pt x="9" y="125"/>
                  </a:moveTo>
                  <a:cubicBezTo>
                    <a:pt x="9" y="125"/>
                    <a:pt x="9" y="125"/>
                    <a:pt x="9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72AA9350-AAE3-4650-9C71-15A700CFB9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813" y="2546350"/>
              <a:ext cx="88900" cy="90488"/>
            </a:xfrm>
            <a:custGeom>
              <a:avLst/>
              <a:gdLst>
                <a:gd name="T0" fmla="*/ 21 w 43"/>
                <a:gd name="T1" fmla="*/ 0 h 44"/>
                <a:gd name="T2" fmla="*/ 0 w 43"/>
                <a:gd name="T3" fmla="*/ 22 h 44"/>
                <a:gd name="T4" fmla="*/ 21 w 43"/>
                <a:gd name="T5" fmla="*/ 44 h 44"/>
                <a:gd name="T6" fmla="*/ 43 w 43"/>
                <a:gd name="T7" fmla="*/ 22 h 44"/>
                <a:gd name="T8" fmla="*/ 21 w 43"/>
                <a:gd name="T9" fmla="*/ 0 h 44"/>
                <a:gd name="T10" fmla="*/ 21 w 43"/>
                <a:gd name="T11" fmla="*/ 0 h 44"/>
                <a:gd name="T12" fmla="*/ 21 w 43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4">
                  <a:moveTo>
                    <a:pt x="21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1" y="44"/>
                  </a:cubicBezTo>
                  <a:cubicBezTo>
                    <a:pt x="33" y="44"/>
                    <a:pt x="43" y="34"/>
                    <a:pt x="43" y="22"/>
                  </a:cubicBezTo>
                  <a:cubicBezTo>
                    <a:pt x="43" y="10"/>
                    <a:pt x="33" y="0"/>
                    <a:pt x="21" y="0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7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455" y="23065"/>
            <a:ext cx="10874375" cy="1162019"/>
          </a:xfrm>
        </p:spPr>
        <p:txBody>
          <a:bodyPr>
            <a:noAutofit/>
          </a:bodyPr>
          <a:lstStyle/>
          <a:p>
            <a:pPr algn="ctr"/>
            <a:r>
              <a:rPr lang="hr-HR" sz="2800" dirty="0"/>
              <a:t>Zašto pacijenti koji ispunjavaju uvijete nisu antikoagulirani?</a:t>
            </a:r>
            <a:endParaRPr lang="en-GB" sz="28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4088" y="235957"/>
            <a:ext cx="1703763" cy="479795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xmlns="" id="{6D3E860D-C8E1-40B6-9FE2-B59B82895BF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38801" y="6376792"/>
            <a:ext cx="8512667" cy="261608"/>
          </a:xfrm>
          <a:prstGeom prst="rect">
            <a:avLst/>
          </a:prstGeom>
        </p:spPr>
        <p:txBody>
          <a:bodyPr vert="horz" lIns="91430" tIns="45718" rIns="91430" bIns="45718" rtlCol="0" anchor="b"/>
          <a:lstStyle>
            <a:defPPr>
              <a:defRPr lang="en-US"/>
            </a:defPPr>
            <a:lvl1pPr marL="0" algn="l" defTabSz="457143" rtl="0" eaLnBrk="1" latinLnBrk="0" hangingPunct="1">
              <a:defRPr sz="1100" kern="120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45714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45714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8" algn="l" defTabSz="45714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45714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45714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86">
              <a:spcBef>
                <a:spcPct val="50000"/>
              </a:spcBef>
              <a:defRPr/>
            </a:pPr>
            <a:r>
              <a:rPr lang="en-US" altLang="en-US" dirty="0" err="1">
                <a:solidFill>
                  <a:schemeClr val="tx1"/>
                </a:solidFill>
              </a:rPr>
              <a:t>Apenteng</a:t>
            </a:r>
            <a:r>
              <a:rPr lang="en-US" altLang="en-US" dirty="0">
                <a:solidFill>
                  <a:schemeClr val="tx1"/>
                </a:solidFill>
              </a:rPr>
              <a:t> PN, et al. </a:t>
            </a:r>
            <a:r>
              <a:rPr lang="en-US" altLang="en-US" i="1" dirty="0">
                <a:solidFill>
                  <a:schemeClr val="tx1"/>
                </a:solidFill>
              </a:rPr>
              <a:t>BMJ Open.</a:t>
            </a:r>
            <a:r>
              <a:rPr lang="en-US" altLang="en-US" dirty="0">
                <a:solidFill>
                  <a:schemeClr val="tx1"/>
                </a:solidFill>
              </a:rPr>
              <a:t> 2018;8:e018905.</a:t>
            </a:r>
            <a:endParaRPr lang="en-GB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46CE767A-72B7-4148-AF29-88B0480AC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1949175"/>
              </p:ext>
            </p:extLst>
          </p:nvPr>
        </p:nvGraphicFramePr>
        <p:xfrm>
          <a:off x="580533" y="1707283"/>
          <a:ext cx="11132043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C22968-ABB8-482F-A725-522025E75538}"/>
              </a:ext>
            </a:extLst>
          </p:cNvPr>
          <p:cNvSpPr txBox="1"/>
          <p:nvPr/>
        </p:nvSpPr>
        <p:spPr>
          <a:xfrm>
            <a:off x="3071198" y="4114620"/>
            <a:ext cx="1620079" cy="584776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lIns="91430" tIns="45718" rIns="91430" bIns="45718" rtlCol="0">
            <a:spAutoFit/>
          </a:bodyPr>
          <a:lstStyle/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FDE0A7-D18C-4F71-A0B9-CF0922A684EA}"/>
              </a:ext>
            </a:extLst>
          </p:cNvPr>
          <p:cNvSpPr txBox="1"/>
          <p:nvPr/>
        </p:nvSpPr>
        <p:spPr>
          <a:xfrm>
            <a:off x="8366184" y="1841676"/>
            <a:ext cx="1209600" cy="3765133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lIns="91430" tIns="45718" rIns="91430" bIns="45718" rtlCol="0">
            <a:spAutoFit/>
          </a:bodyPr>
          <a:lstStyle/>
          <a:p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9505" y="2852740"/>
            <a:ext cx="3688815" cy="1261880"/>
          </a:xfrm>
          <a:prstGeom prst="rect">
            <a:avLst/>
          </a:prstGeom>
          <a:noFill/>
          <a:ln w="25400">
            <a:noFill/>
          </a:ln>
        </p:spPr>
        <p:txBody>
          <a:bodyPr wrap="none" lIns="91430" tIns="45718" rIns="91430" bIns="45718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 krvarenja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65%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Preporuke vodiča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5%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Rizik pada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25%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Nizak rizik moždanog udara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075342-4A7E-40E9-8389-C60DC66946BD}"/>
              </a:ext>
            </a:extLst>
          </p:cNvPr>
          <p:cNvSpPr txBox="1"/>
          <p:nvPr/>
        </p:nvSpPr>
        <p:spPr>
          <a:xfrm>
            <a:off x="8783991" y="1435722"/>
            <a:ext cx="408136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lIns="91430" tIns="45718" rIns="91430" bIns="45718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79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04886-E41B-4CC0-8C56-1B252036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5" y="509900"/>
            <a:ext cx="11088688" cy="443198"/>
          </a:xfrm>
        </p:spPr>
        <p:txBody>
          <a:bodyPr/>
          <a:lstStyle/>
          <a:p>
            <a:r>
              <a:rPr lang="hr-HR" sz="3200" dirty="0"/>
              <a:t>Pacijenti s komorbiditetima često nisu antikoagulirani</a:t>
            </a: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1BC8BC-035F-4C4C-94F5-AB9AF03015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6" y="5961295"/>
            <a:ext cx="8032423" cy="677108"/>
          </a:xfrm>
        </p:spPr>
        <p:txBody>
          <a:bodyPr/>
          <a:lstStyle/>
          <a:p>
            <a:r>
              <a:rPr lang="en-US" dirty="0"/>
              <a:t>*Elderly defined as ≥75 years old. IHD: </a:t>
            </a:r>
            <a:r>
              <a:rPr lang="en-US" dirty="0" err="1"/>
              <a:t>ischaemic</a:t>
            </a:r>
            <a:r>
              <a:rPr lang="en-US" dirty="0"/>
              <a:t> heart disease.</a:t>
            </a:r>
          </a:p>
          <a:p>
            <a:r>
              <a:rPr lang="en-US" dirty="0"/>
              <a:t>1. </a:t>
            </a:r>
            <a:r>
              <a:rPr lang="en-US" dirty="0" err="1"/>
              <a:t>Pokorney</a:t>
            </a:r>
            <a:r>
              <a:rPr lang="en-US" dirty="0"/>
              <a:t> S, et al. Moderated poster presented at the American College of Cardiology congress, </a:t>
            </a:r>
            <a:r>
              <a:rPr lang="en-US" i="1" dirty="0"/>
              <a:t>JACC. </a:t>
            </a:r>
            <a:r>
              <a:rPr lang="en-US" dirty="0"/>
              <a:t>2019;73, presentation number 1055–09; </a:t>
            </a:r>
          </a:p>
          <a:p>
            <a:r>
              <a:rPr lang="en-US" dirty="0"/>
              <a:t>2. Hu M, et al. </a:t>
            </a:r>
            <a:r>
              <a:rPr lang="en-US" i="1" dirty="0"/>
              <a:t>J </a:t>
            </a:r>
            <a:r>
              <a:rPr lang="en-US" i="1" dirty="0" err="1"/>
              <a:t>Formos</a:t>
            </a:r>
            <a:r>
              <a:rPr lang="en-US" i="1" dirty="0"/>
              <a:t> Med Assoc. </a:t>
            </a:r>
            <a:r>
              <a:rPr lang="en-US" dirty="0"/>
              <a:t>2017;116:276–286.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6A93DD0D-85CB-4A2E-8ED0-B7CD18ACE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378218"/>
              </p:ext>
            </p:extLst>
          </p:nvPr>
        </p:nvGraphicFramePr>
        <p:xfrm>
          <a:off x="777355" y="1577452"/>
          <a:ext cx="3994005" cy="433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1CEB34-D376-46B6-9CE8-834F2ECB4833}"/>
              </a:ext>
            </a:extLst>
          </p:cNvPr>
          <p:cNvSpPr txBox="1"/>
          <p:nvPr/>
        </p:nvSpPr>
        <p:spPr>
          <a:xfrm>
            <a:off x="3188157" y="5067319"/>
            <a:ext cx="972459" cy="261608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n=436,946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751FB02-8189-41B1-A789-7CEF7A2B0CB6}"/>
              </a:ext>
            </a:extLst>
          </p:cNvPr>
          <p:cNvSpPr txBox="1"/>
          <p:nvPr/>
        </p:nvSpPr>
        <p:spPr>
          <a:xfrm>
            <a:off x="2215697" y="5052035"/>
            <a:ext cx="972459" cy="261608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n=465,745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543DD76-846E-472C-8AC4-FD02697CE4F5}"/>
              </a:ext>
            </a:extLst>
          </p:cNvPr>
          <p:cNvSpPr txBox="1"/>
          <p:nvPr/>
        </p:nvSpPr>
        <p:spPr>
          <a:xfrm>
            <a:off x="3163992" y="5296487"/>
            <a:ext cx="486229" cy="215444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endParaRPr lang="en-GB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AC059AF-E632-4F4F-B9C7-0C5E6BBAABC5}"/>
              </a:ext>
            </a:extLst>
          </p:cNvPr>
          <p:cNvGrpSpPr/>
          <p:nvPr/>
        </p:nvGrpSpPr>
        <p:grpSpPr>
          <a:xfrm>
            <a:off x="4919942" y="1964113"/>
            <a:ext cx="6212735" cy="4054307"/>
            <a:chOff x="4919935" y="1964112"/>
            <a:chExt cx="6212735" cy="4054307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xmlns="" id="{45BB103C-C6EE-411F-95E4-2D7AD3D6C25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30210879"/>
                </p:ext>
              </p:extLst>
            </p:nvPr>
          </p:nvGraphicFramePr>
          <p:xfrm>
            <a:off x="4919935" y="1964112"/>
            <a:ext cx="6212735" cy="40543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5D715A1-711A-4978-997A-F6A6E603C954}"/>
                </a:ext>
              </a:extLst>
            </p:cNvPr>
            <p:cNvSpPr txBox="1"/>
            <p:nvPr/>
          </p:nvSpPr>
          <p:spPr>
            <a:xfrm>
              <a:off x="5788167" y="5118000"/>
              <a:ext cx="615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n=988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00C4F5B-953E-4EF6-9F45-B705EDF5F857}"/>
                </a:ext>
              </a:extLst>
            </p:cNvPr>
            <p:cNvSpPr txBox="1"/>
            <p:nvPr/>
          </p:nvSpPr>
          <p:spPr>
            <a:xfrm>
              <a:off x="6275387" y="5102612"/>
              <a:ext cx="615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n=426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xmlns="" id="{C3A922CB-687D-4FA0-A963-C654222F3E60}"/>
                </a:ext>
              </a:extLst>
            </p:cNvPr>
            <p:cNvSpPr txBox="1"/>
            <p:nvPr/>
          </p:nvSpPr>
          <p:spPr>
            <a:xfrm>
              <a:off x="7625168" y="5092108"/>
              <a:ext cx="615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n=307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xmlns="" id="{68E5CB7E-F8C1-4D00-8A74-3E7A982AD0E8}"/>
                </a:ext>
              </a:extLst>
            </p:cNvPr>
            <p:cNvSpPr txBox="1"/>
            <p:nvPr/>
          </p:nvSpPr>
          <p:spPr>
            <a:xfrm>
              <a:off x="8493750" y="5092108"/>
              <a:ext cx="615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n=509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xmlns="" id="{7B8D67E2-BBC0-4717-9F8D-D864A75AB952}"/>
                </a:ext>
              </a:extLst>
            </p:cNvPr>
            <p:cNvSpPr txBox="1"/>
            <p:nvPr/>
          </p:nvSpPr>
          <p:spPr>
            <a:xfrm>
              <a:off x="8961441" y="5092108"/>
              <a:ext cx="615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n=253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739B0089-58B4-4E19-AFB7-56C7A6F51F93}"/>
                </a:ext>
              </a:extLst>
            </p:cNvPr>
            <p:cNvSpPr txBox="1"/>
            <p:nvPr/>
          </p:nvSpPr>
          <p:spPr>
            <a:xfrm>
              <a:off x="9942933" y="5092107"/>
              <a:ext cx="615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n=196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xmlns="" id="{4E2AF998-768B-4A5C-8D8A-C46818E36757}"/>
                </a:ext>
              </a:extLst>
            </p:cNvPr>
            <p:cNvSpPr txBox="1"/>
            <p:nvPr/>
          </p:nvSpPr>
          <p:spPr>
            <a:xfrm>
              <a:off x="10392085" y="5092107"/>
              <a:ext cx="615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n=46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6C43037-1700-44B7-86BE-AF5D70E840FE}"/>
              </a:ext>
            </a:extLst>
          </p:cNvPr>
          <p:cNvSpPr txBox="1"/>
          <p:nvPr/>
        </p:nvSpPr>
        <p:spPr>
          <a:xfrm>
            <a:off x="8783048" y="5544391"/>
            <a:ext cx="486229" cy="215444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6C43037-1700-44B7-86BE-AF5D70E840FE}"/>
              </a:ext>
            </a:extLst>
          </p:cNvPr>
          <p:cNvSpPr txBox="1"/>
          <p:nvPr/>
        </p:nvSpPr>
        <p:spPr>
          <a:xfrm>
            <a:off x="3167892" y="5309751"/>
            <a:ext cx="486229" cy="215444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9785524" y="1925059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C2EBB-5FF2-4ED4-AEBB-55F193589C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2160" y="1435641"/>
            <a:ext cx="10341429" cy="15688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dirty="0"/>
              <a:t>“</a:t>
            </a:r>
            <a:r>
              <a:rPr lang="hr-HR" sz="3100" dirty="0"/>
              <a:t>Lijekovi ne djeluju kod pacijenata koji ih ne uzimaju</a:t>
            </a:r>
            <a:r>
              <a:rPr lang="en-GB" sz="3100" dirty="0"/>
              <a:t>”</a:t>
            </a:r>
            <a:br>
              <a:rPr lang="en-GB" sz="3100" dirty="0"/>
            </a:br>
            <a:r>
              <a:rPr lang="hr-HR" sz="3100" dirty="0"/>
              <a:t/>
            </a:r>
            <a:br>
              <a:rPr lang="hr-HR" sz="3100" dirty="0"/>
            </a:br>
            <a:r>
              <a:rPr lang="hr-HR" sz="3100" dirty="0"/>
              <a:t/>
            </a:r>
            <a:br>
              <a:rPr lang="hr-HR" sz="3100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72D720-8311-4760-9D39-6B5A9CA7E8AE}"/>
              </a:ext>
            </a:extLst>
          </p:cNvPr>
          <p:cNvSpPr txBox="1">
            <a:spLocks/>
          </p:cNvSpPr>
          <p:nvPr/>
        </p:nvSpPr>
        <p:spPr>
          <a:xfrm>
            <a:off x="719696" y="4929128"/>
            <a:ext cx="10341429" cy="1698171"/>
          </a:xfrm>
          <a:prstGeom prst="rect">
            <a:avLst/>
          </a:prstGeom>
        </p:spPr>
        <p:txBody>
          <a:bodyPr vert="horz" lIns="91430" tIns="45718" rIns="91430" bIns="4571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39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800" b="0" dirty="0">
                <a:solidFill>
                  <a:schemeClr val="bg2"/>
                </a:solidFill>
              </a:rPr>
              <a:t>-C. </a:t>
            </a:r>
            <a:r>
              <a:rPr lang="en-GB" sz="2800" b="0" dirty="0">
                <a:solidFill>
                  <a:schemeClr val="bg2"/>
                </a:solidFill>
              </a:rPr>
              <a:t>Everett Koop</a:t>
            </a:r>
            <a:endParaRPr lang="en-US" sz="2800" b="0" dirty="0">
              <a:solidFill>
                <a:schemeClr val="bg2"/>
              </a:solidFill>
            </a:endParaRPr>
          </a:p>
        </p:txBody>
      </p:sp>
      <p:pic>
        <p:nvPicPr>
          <p:cNvPr id="3074" name="Picture 2" descr="Image result for C. Everett Koop">
            <a:extLst>
              <a:ext uri="{FF2B5EF4-FFF2-40B4-BE49-F238E27FC236}">
                <a16:creationId xmlns:a16="http://schemas.microsoft.com/office/drawing/2014/main" xmlns="" id="{9C8BAAAF-09B7-48E5-A804-C8125C271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49" y="2152404"/>
            <a:ext cx="2381251" cy="3105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5" y="454500"/>
            <a:ext cx="11088688" cy="498598"/>
          </a:xfrm>
        </p:spPr>
        <p:txBody>
          <a:bodyPr/>
          <a:lstStyle/>
          <a:p>
            <a:r>
              <a:rPr lang="hr-HR" sz="3600" dirty="0"/>
              <a:t>Izbor prave doze</a:t>
            </a:r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92490" r="33931" b="-1046"/>
          <a:stretch/>
        </p:blipFill>
        <p:spPr bwMode="auto">
          <a:xfrm>
            <a:off x="558143" y="6323611"/>
            <a:ext cx="7303325" cy="53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3148" y="1425046"/>
            <a:ext cx="10818421" cy="1140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17" indent="-285717">
              <a:buFont typeface="Arial" panose="020B0604020202020204" pitchFamily="34" charset="0"/>
              <a:buChar char="•"/>
            </a:pPr>
            <a:r>
              <a:rPr lang="hr-HR" sz="2000" dirty="0"/>
              <a:t>Starijim pacijentima se često bez razloga smanjuje doza lijeka</a:t>
            </a:r>
          </a:p>
          <a:p>
            <a:pPr marL="285717" indent="-285717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17" indent="-285717">
              <a:buFont typeface="Arial" panose="020B0604020202020204" pitchFamily="34" charset="0"/>
              <a:buChar char="•"/>
            </a:pPr>
            <a:r>
              <a:rPr lang="hr-HR" sz="2000" dirty="0"/>
              <a:t>Subdoziranje NOAK-a vjerovatno će dovesti do smanjenja rizika krvarenja, ali će smanjiti i EFIKASNOST</a:t>
            </a:r>
          </a:p>
          <a:p>
            <a:pPr marL="285717" indent="-285717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17" indent="-285717">
              <a:buFont typeface="Arial" panose="020B0604020202020204" pitchFamily="34" charset="0"/>
              <a:buChar char="•"/>
            </a:pPr>
            <a:r>
              <a:rPr lang="hr-HR" sz="2000" dirty="0"/>
              <a:t>Stariji pacijenti izvuku najveću korist iz antikoagulansne terapije, uprkos povćenom riziku krvarenja</a:t>
            </a:r>
          </a:p>
          <a:p>
            <a:pPr marL="285717" indent="-285717">
              <a:buFont typeface="Arial" panose="020B0604020202020204" pitchFamily="34" charset="0"/>
              <a:buChar char="•"/>
            </a:pP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50521" y="4025716"/>
            <a:ext cx="8407731" cy="172192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rmAutofit/>
          </a:bodyPr>
          <a:lstStyle/>
          <a:p>
            <a:endParaRPr lang="hr-HR" dirty="0"/>
          </a:p>
          <a:p>
            <a:pPr algn="ctr"/>
            <a:r>
              <a:rPr lang="hr-HR" sz="2400" b="1" dirty="0">
                <a:solidFill>
                  <a:schemeClr val="bg1"/>
                </a:solidFill>
              </a:rPr>
              <a:t>Pacijenti koji nisu pod adekvatnom antikoagulansnom terapijom imaju visok rizik moždanog udara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DDaquPQ.yfzuw6_Ank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Xarelto standard template (April 2018)">
  <a:themeElements>
    <a:clrScheme name="Xarelto Colours 2013">
      <a:dk1>
        <a:srgbClr val="000000"/>
      </a:dk1>
      <a:lt1>
        <a:srgbClr val="FFFFFF"/>
      </a:lt1>
      <a:dk2>
        <a:srgbClr val="807F83"/>
      </a:dk2>
      <a:lt2>
        <a:srgbClr val="4F2D7F"/>
      </a:lt2>
      <a:accent1>
        <a:srgbClr val="EC008C"/>
      </a:accent1>
      <a:accent2>
        <a:srgbClr val="F2B646"/>
      </a:accent2>
      <a:accent3>
        <a:srgbClr val="3B8D86"/>
      </a:accent3>
      <a:accent4>
        <a:srgbClr val="907A63"/>
      </a:accent4>
      <a:accent5>
        <a:srgbClr val="1583A2"/>
      </a:accent5>
      <a:accent6>
        <a:srgbClr val="6F3130"/>
      </a:accent6>
      <a:hlink>
        <a:srgbClr val="87BFD7"/>
      </a:hlink>
      <a:folHlink>
        <a:srgbClr val="F15E22"/>
      </a:folHlink>
    </a:clrScheme>
    <a:fontScheme name="Xarelto Fonts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rmAutofit/>
      </a:bodyPr>
      <a:lstStyle>
        <a:defPPr>
          <a:defRPr dirty="0"/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" id="{D6A9C45A-B17D-4525-A7D1-C21CBE461EA9}" vid="{4CA1E68B-9B22-47FA-9F1D-12988825883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Xarelto standard template (April 2018)">
  <a:themeElements>
    <a:clrScheme name="Xarelto Colours 2013">
      <a:dk1>
        <a:srgbClr val="000000"/>
      </a:dk1>
      <a:lt1>
        <a:srgbClr val="FFFFFF"/>
      </a:lt1>
      <a:dk2>
        <a:srgbClr val="807F83"/>
      </a:dk2>
      <a:lt2>
        <a:srgbClr val="4F2D7F"/>
      </a:lt2>
      <a:accent1>
        <a:srgbClr val="EC008C"/>
      </a:accent1>
      <a:accent2>
        <a:srgbClr val="F2B646"/>
      </a:accent2>
      <a:accent3>
        <a:srgbClr val="3B8D86"/>
      </a:accent3>
      <a:accent4>
        <a:srgbClr val="907A63"/>
      </a:accent4>
      <a:accent5>
        <a:srgbClr val="1583A2"/>
      </a:accent5>
      <a:accent6>
        <a:srgbClr val="6F3130"/>
      </a:accent6>
      <a:hlink>
        <a:srgbClr val="87BFD7"/>
      </a:hlink>
      <a:folHlink>
        <a:srgbClr val="F15E22"/>
      </a:folHlink>
    </a:clrScheme>
    <a:fontScheme name="Xarelto Fonts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rmAutofit/>
      </a:bodyPr>
      <a:lstStyle>
        <a:defPPr>
          <a:defRPr dirty="0"/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" id="{D6A9C45A-B17D-4525-A7D1-C21CBE461EA9}" vid="{4CA1E68B-9B22-47FA-9F1D-12988825883B}"/>
    </a:ext>
  </a:extLst>
</a:theme>
</file>

<file path=ppt/theme/theme3.xml><?xml version="1.0" encoding="utf-8"?>
<a:theme xmlns:a="http://schemas.openxmlformats.org/drawingml/2006/main" name="2_Xarelto standard template (April 2018)">
  <a:themeElements>
    <a:clrScheme name="Xarelto (June 2018)">
      <a:dk1>
        <a:srgbClr val="000000"/>
      </a:dk1>
      <a:lt1>
        <a:srgbClr val="FFFFFF"/>
      </a:lt1>
      <a:dk2>
        <a:srgbClr val="807F83"/>
      </a:dk2>
      <a:lt2>
        <a:srgbClr val="4F2D7F"/>
      </a:lt2>
      <a:accent1>
        <a:srgbClr val="EC008C"/>
      </a:accent1>
      <a:accent2>
        <a:srgbClr val="F2B646"/>
      </a:accent2>
      <a:accent3>
        <a:srgbClr val="3B8D86"/>
      </a:accent3>
      <a:accent4>
        <a:srgbClr val="907A63"/>
      </a:accent4>
      <a:accent5>
        <a:srgbClr val="1583A2"/>
      </a:accent5>
      <a:accent6>
        <a:srgbClr val="6F3130"/>
      </a:accent6>
      <a:hlink>
        <a:srgbClr val="87C3D7"/>
      </a:hlink>
      <a:folHlink>
        <a:srgbClr val="C00000"/>
      </a:folHlink>
    </a:clrScheme>
    <a:fontScheme name="Xarelto Fonts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rmAutofit/>
      </a:bodyPr>
      <a:lstStyle>
        <a:defPPr>
          <a:defRPr dirty="0"/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D6A9C45A-B17D-4525-A7D1-C21CBE461EA9}" vid="{4CA1E68B-9B22-47FA-9F1D-12988825883B}"/>
    </a:ext>
  </a:extLst>
</a:theme>
</file>

<file path=ppt/theme/theme4.xml><?xml version="1.0" encoding="utf-8"?>
<a:theme xmlns:a="http://schemas.openxmlformats.org/drawingml/2006/main" name="3_Xarelto standard template (April 2018)">
  <a:themeElements>
    <a:clrScheme name="Xarelto (June 2018)">
      <a:dk1>
        <a:srgbClr val="000000"/>
      </a:dk1>
      <a:lt1>
        <a:srgbClr val="FFFFFF"/>
      </a:lt1>
      <a:dk2>
        <a:srgbClr val="807F83"/>
      </a:dk2>
      <a:lt2>
        <a:srgbClr val="4F2D7F"/>
      </a:lt2>
      <a:accent1>
        <a:srgbClr val="EC008C"/>
      </a:accent1>
      <a:accent2>
        <a:srgbClr val="F2B646"/>
      </a:accent2>
      <a:accent3>
        <a:srgbClr val="3B8D86"/>
      </a:accent3>
      <a:accent4>
        <a:srgbClr val="907A63"/>
      </a:accent4>
      <a:accent5>
        <a:srgbClr val="1583A2"/>
      </a:accent5>
      <a:accent6>
        <a:srgbClr val="6F3130"/>
      </a:accent6>
      <a:hlink>
        <a:srgbClr val="87C3D7"/>
      </a:hlink>
      <a:folHlink>
        <a:srgbClr val="C00000"/>
      </a:folHlink>
    </a:clrScheme>
    <a:fontScheme name="Xarelto Fonts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rmAutofit/>
      </a:bodyPr>
      <a:lstStyle>
        <a:defPPr>
          <a:defRPr dirty="0"/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" id="{D6A9C45A-B17D-4525-A7D1-C21CBE461EA9}" vid="{4CA1E68B-9B22-47FA-9F1D-12988825883B}"/>
    </a:ext>
  </a:extLst>
</a:theme>
</file>

<file path=ppt/theme/theme5.xml><?xml version="1.0" encoding="utf-8"?>
<a:theme xmlns:a="http://schemas.openxmlformats.org/drawingml/2006/main" name="4_Xarelto standard template (April 2018)">
  <a:themeElements>
    <a:clrScheme name="Xarelto (June 2018)">
      <a:dk1>
        <a:srgbClr val="000000"/>
      </a:dk1>
      <a:lt1>
        <a:srgbClr val="FFFFFF"/>
      </a:lt1>
      <a:dk2>
        <a:srgbClr val="807F83"/>
      </a:dk2>
      <a:lt2>
        <a:srgbClr val="4F2D7F"/>
      </a:lt2>
      <a:accent1>
        <a:srgbClr val="EC008C"/>
      </a:accent1>
      <a:accent2>
        <a:srgbClr val="F2B646"/>
      </a:accent2>
      <a:accent3>
        <a:srgbClr val="3B8D86"/>
      </a:accent3>
      <a:accent4>
        <a:srgbClr val="907A63"/>
      </a:accent4>
      <a:accent5>
        <a:srgbClr val="1583A2"/>
      </a:accent5>
      <a:accent6>
        <a:srgbClr val="6F3130"/>
      </a:accent6>
      <a:hlink>
        <a:srgbClr val="87C3D7"/>
      </a:hlink>
      <a:folHlink>
        <a:srgbClr val="C00000"/>
      </a:folHlink>
    </a:clrScheme>
    <a:fontScheme name="Xarelto Fonts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rmAutofit/>
      </a:bodyPr>
      <a:lstStyle>
        <a:defPPr>
          <a:defRPr dirty="0"/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" id="{D6A9C45A-B17D-4525-A7D1-C21CBE461EA9}" vid="{4CA1E68B-9B22-47FA-9F1D-12988825883B}"/>
    </a:ext>
  </a:extLst>
</a:theme>
</file>

<file path=ppt/theme/theme6.xml><?xml version="1.0" encoding="utf-8"?>
<a:theme xmlns:a="http://schemas.openxmlformats.org/drawingml/2006/main" name="11_Xarelto standard template (April 2018)">
  <a:themeElements>
    <a:clrScheme name="Xarelto Colours 2013">
      <a:dk1>
        <a:srgbClr val="000000"/>
      </a:dk1>
      <a:lt1>
        <a:srgbClr val="FFFFFF"/>
      </a:lt1>
      <a:dk2>
        <a:srgbClr val="807F83"/>
      </a:dk2>
      <a:lt2>
        <a:srgbClr val="4F2D7F"/>
      </a:lt2>
      <a:accent1>
        <a:srgbClr val="EC008C"/>
      </a:accent1>
      <a:accent2>
        <a:srgbClr val="F2B646"/>
      </a:accent2>
      <a:accent3>
        <a:srgbClr val="3B8D86"/>
      </a:accent3>
      <a:accent4>
        <a:srgbClr val="907A63"/>
      </a:accent4>
      <a:accent5>
        <a:srgbClr val="1583A2"/>
      </a:accent5>
      <a:accent6>
        <a:srgbClr val="6F3130"/>
      </a:accent6>
      <a:hlink>
        <a:srgbClr val="87BFD7"/>
      </a:hlink>
      <a:folHlink>
        <a:srgbClr val="F15E22"/>
      </a:folHlink>
    </a:clrScheme>
    <a:fontScheme name="Xarelto Fonts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rmAutofit/>
      </a:bodyPr>
      <a:lstStyle>
        <a:defPPr>
          <a:defRPr dirty="0"/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" id="{D6A9C45A-B17D-4525-A7D1-C21CBE461EA9}" vid="{4CA1E68B-9B22-47FA-9F1D-12988825883B}"/>
    </a:ext>
  </a:extLst>
</a:theme>
</file>

<file path=ppt/theme/theme7.xml><?xml version="1.0" encoding="utf-8"?>
<a:theme xmlns:a="http://schemas.openxmlformats.org/drawingml/2006/main" name="5_Xarelto standard template (April 2018)">
  <a:themeElements>
    <a:clrScheme name="Xarelto (June 2018)">
      <a:dk1>
        <a:srgbClr val="000000"/>
      </a:dk1>
      <a:lt1>
        <a:srgbClr val="FFFFFF"/>
      </a:lt1>
      <a:dk2>
        <a:srgbClr val="807F83"/>
      </a:dk2>
      <a:lt2>
        <a:srgbClr val="4F2D7F"/>
      </a:lt2>
      <a:accent1>
        <a:srgbClr val="EC008C"/>
      </a:accent1>
      <a:accent2>
        <a:srgbClr val="F2B646"/>
      </a:accent2>
      <a:accent3>
        <a:srgbClr val="3B8D86"/>
      </a:accent3>
      <a:accent4>
        <a:srgbClr val="907A63"/>
      </a:accent4>
      <a:accent5>
        <a:srgbClr val="1583A2"/>
      </a:accent5>
      <a:accent6>
        <a:srgbClr val="6F3130"/>
      </a:accent6>
      <a:hlink>
        <a:srgbClr val="87C3D7"/>
      </a:hlink>
      <a:folHlink>
        <a:srgbClr val="C00000"/>
      </a:folHlink>
    </a:clrScheme>
    <a:fontScheme name="Xarelto Fonts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rmAutofit/>
      </a:bodyPr>
      <a:lstStyle>
        <a:defPPr>
          <a:defRPr dirty="0"/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" id="{D6A9C45A-B17D-4525-A7D1-C21CBE461EA9}" vid="{4CA1E68B-9B22-47FA-9F1D-12988825883B}"/>
    </a:ext>
  </a:extLst>
</a:theme>
</file>

<file path=ppt/theme/theme8.xml><?xml version="1.0" encoding="utf-8"?>
<a:theme xmlns:a="http://schemas.openxmlformats.org/drawingml/2006/main" name="6_Xarelto standard template (April 2018)">
  <a:themeElements>
    <a:clrScheme name="Xarelto (June 2018)">
      <a:dk1>
        <a:srgbClr val="000000"/>
      </a:dk1>
      <a:lt1>
        <a:srgbClr val="FFFFFF"/>
      </a:lt1>
      <a:dk2>
        <a:srgbClr val="807F83"/>
      </a:dk2>
      <a:lt2>
        <a:srgbClr val="4F2D7F"/>
      </a:lt2>
      <a:accent1>
        <a:srgbClr val="EC008C"/>
      </a:accent1>
      <a:accent2>
        <a:srgbClr val="F2B646"/>
      </a:accent2>
      <a:accent3>
        <a:srgbClr val="3B8D86"/>
      </a:accent3>
      <a:accent4>
        <a:srgbClr val="907A63"/>
      </a:accent4>
      <a:accent5>
        <a:srgbClr val="1583A2"/>
      </a:accent5>
      <a:accent6>
        <a:srgbClr val="6F3130"/>
      </a:accent6>
      <a:hlink>
        <a:srgbClr val="87C3D7"/>
      </a:hlink>
      <a:folHlink>
        <a:srgbClr val="C00000"/>
      </a:folHlink>
    </a:clrScheme>
    <a:fontScheme name="Xarelto Fonts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rmAutofit/>
      </a:bodyPr>
      <a:lstStyle>
        <a:defPPr>
          <a:defRPr dirty="0"/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D6A9C45A-B17D-4525-A7D1-C21CBE461EA9}" vid="{4CA1E68B-9B22-47FA-9F1D-12988825883B}"/>
    </a:ext>
  </a:extLst>
</a:theme>
</file>

<file path=ppt/theme/theme9.xml><?xml version="1.0" encoding="utf-8"?>
<a:theme xmlns:a="http://schemas.openxmlformats.org/drawingml/2006/main" name="7_Xarelto standard template (April 2018)">
  <a:themeElements>
    <a:clrScheme name="Xarelto (June 2018)">
      <a:dk1>
        <a:srgbClr val="000000"/>
      </a:dk1>
      <a:lt1>
        <a:srgbClr val="FFFFFF"/>
      </a:lt1>
      <a:dk2>
        <a:srgbClr val="807F83"/>
      </a:dk2>
      <a:lt2>
        <a:srgbClr val="4F2D7F"/>
      </a:lt2>
      <a:accent1>
        <a:srgbClr val="EC008C"/>
      </a:accent1>
      <a:accent2>
        <a:srgbClr val="F2B646"/>
      </a:accent2>
      <a:accent3>
        <a:srgbClr val="3B8D86"/>
      </a:accent3>
      <a:accent4>
        <a:srgbClr val="907A63"/>
      </a:accent4>
      <a:accent5>
        <a:srgbClr val="1583A2"/>
      </a:accent5>
      <a:accent6>
        <a:srgbClr val="6F3130"/>
      </a:accent6>
      <a:hlink>
        <a:srgbClr val="87C3D7"/>
      </a:hlink>
      <a:folHlink>
        <a:srgbClr val="C00000"/>
      </a:folHlink>
    </a:clrScheme>
    <a:fontScheme name="Xarelto Fonts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rmAutofit/>
      </a:bodyPr>
      <a:lstStyle>
        <a:defPPr>
          <a:defRPr dirty="0"/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D6A9C45A-B17D-4525-A7D1-C21CBE461EA9}" vid="{4CA1E68B-9B22-47FA-9F1D-1298882588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Custom</PresentationFormat>
  <Paragraphs>122</Paragraphs>
  <Slides>13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1_Xarelto standard template (April 2018)</vt:lpstr>
      <vt:lpstr>10_Xarelto standard template (April 2018)</vt:lpstr>
      <vt:lpstr>2_Xarelto standard template (April 2018)</vt:lpstr>
      <vt:lpstr>3_Xarelto standard template (April 2018)</vt:lpstr>
      <vt:lpstr>4_Xarelto standard template (April 2018)</vt:lpstr>
      <vt:lpstr>11_Xarelto standard template (April 2018)</vt:lpstr>
      <vt:lpstr>5_Xarelto standard template (April 2018)</vt:lpstr>
      <vt:lpstr>6_Xarelto standard template (April 2018)</vt:lpstr>
      <vt:lpstr>7_Xarelto standard template (April 2018)</vt:lpstr>
      <vt:lpstr>think-cell Slide</vt:lpstr>
      <vt:lpstr>think-cell Folie</vt:lpstr>
      <vt:lpstr>Xarelto® od randomiziranih kliničkih studija do iskustava iz svakodnevne prakse </vt:lpstr>
      <vt:lpstr>Bitno je imati na umu: Zašto bolesnike s AF-om liječimo oralnim antikoagulansima?  Da bi izbjegli krvarenje ili spriječili moždani udar?</vt:lpstr>
      <vt:lpstr>Što je važnije našem bolesniku:  sigurnost ili efikasnost?</vt:lpstr>
      <vt:lpstr>Pitanja kod liječenja:   Šta znači “sigurnost” kada se govori o antikoagulaciji? </vt:lpstr>
      <vt:lpstr>PowerPoint Presentation</vt:lpstr>
      <vt:lpstr>Zašto pacijenti koji ispunjavaju uvijete nisu antikoagulirani?</vt:lpstr>
      <vt:lpstr>Pacijenti s komorbiditetima često nisu antikoagulirani</vt:lpstr>
      <vt:lpstr>“Lijekovi ne djeluju kod pacijenata koji ih ne uzimaju”    </vt:lpstr>
      <vt:lpstr>Izbor prave doze</vt:lpstr>
      <vt:lpstr>Stope korištenja smanjene doze su veće u kliničkoj praksi nego u trećoj fazi ispitivanja NOAK-a</vt:lpstr>
      <vt:lpstr>PowerPoint Presentation</vt:lpstr>
      <vt:lpstr>PowerPoint Presentation</vt:lpstr>
      <vt:lpstr>PowerPoint Presentation</vt:lpstr>
    </vt:vector>
  </TitlesOfParts>
  <Company>Bayer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Bolesnik u fokusu - praktični aspekti primjene lijeka Xarelto</dc:title>
  <dc:creator>Lana Kuzik</dc:creator>
  <cp:lastModifiedBy>Asmar Dervisevic</cp:lastModifiedBy>
  <cp:revision>52</cp:revision>
  <dcterms:created xsi:type="dcterms:W3CDTF">2019-03-05T22:19:19Z</dcterms:created>
  <dcterms:modified xsi:type="dcterms:W3CDTF">2019-09-23T11:19:03Z</dcterms:modified>
</cp:coreProperties>
</file>